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5" r:id="rId4"/>
    <p:sldId id="272" r:id="rId5"/>
    <p:sldId id="276" r:id="rId6"/>
    <p:sldId id="277" r:id="rId7"/>
    <p:sldId id="278" r:id="rId8"/>
    <p:sldId id="279" r:id="rId9"/>
    <p:sldId id="281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3" r:id="rId24"/>
    <p:sldId id="274" r:id="rId25"/>
    <p:sldId id="280" r:id="rId26"/>
    <p:sldId id="282" r:id="rId27"/>
    <p:sldId id="283" r:id="rId28"/>
    <p:sldId id="284" r:id="rId29"/>
    <p:sldId id="287" r:id="rId30"/>
    <p:sldId id="291" r:id="rId31"/>
    <p:sldId id="285" r:id="rId32"/>
    <p:sldId id="286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300" r:id="rId42"/>
    <p:sldId id="299" r:id="rId43"/>
    <p:sldId id="298" r:id="rId44"/>
    <p:sldId id="297" r:id="rId45"/>
  </p:sldIdLst>
  <p:sldSz cx="12192000" cy="6858000"/>
  <p:notesSz cx="6858000" cy="9144000"/>
  <p:embeddedFontLs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나눔스퀘어" panose="020B0600000101010101" pitchFamily="50" charset="-127"/>
      <p:regular r:id="rId50"/>
    </p:embeddedFont>
    <p:embeddedFont>
      <p:font typeface="나눔스퀘어 Bold" panose="020B0600000101010101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나눔스퀘어 Light" panose="020B0600000101010101" pitchFamily="50" charset="-127"/>
      <p:regular r:id="rId53"/>
    </p:embeddedFont>
    <p:embeddedFont>
      <p:font typeface="나눔스퀘어_ac" panose="020B0600000101010101" pitchFamily="50" charset="-127"/>
      <p:regular r:id="rId54"/>
    </p:embeddedFont>
    <p:embeddedFont>
      <p:font typeface="나눔스퀘어_ac Bold" panose="020B0600000101010101" pitchFamily="50" charset="-127"/>
      <p:bold r:id="rId55"/>
    </p:embeddedFont>
    <p:embeddedFont>
      <p:font typeface="나눔스퀘어_ac ExtraBold" panose="020B0600000101010101" pitchFamily="50" charset="-127"/>
      <p:bold r:id="rId56"/>
    </p:embeddedFont>
    <p:embeddedFont>
      <p:font typeface="나눔스퀘어OTF" panose="020B0600000101010101" pitchFamily="34" charset="-127"/>
      <p:regular r:id="rId57"/>
    </p:embeddedFont>
    <p:embeddedFont>
      <p:font typeface="나눔스퀘어OTF Bold" panose="020B0600000101010101" pitchFamily="34" charset="-127"/>
      <p:bold r:id="rId58"/>
    </p:embeddedFont>
    <p:embeddedFont>
      <p:font typeface="나눔스퀘어OTF ExtraBold" panose="020B0600000101010101" pitchFamily="34" charset="-127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6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256" y="750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384-3B2D-4E68-AC57-65746D2CCA82}" type="datetimeFigureOut">
              <a:rPr lang="ko-KR" altLang="en-US" smtClean="0"/>
              <a:t>2022-05-18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vVruEDCSSY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5297384" y="4013177"/>
            <a:ext cx="159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 1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9" y="219880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출력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1E4C769-4B6B-2AF7-34C8-FB2E1E3360EF}"/>
              </a:ext>
            </a:extLst>
          </p:cNvPr>
          <p:cNvGrpSpPr/>
          <p:nvPr/>
        </p:nvGrpSpPr>
        <p:grpSpPr>
          <a:xfrm>
            <a:off x="875961" y="3631101"/>
            <a:ext cx="3795712" cy="2562566"/>
            <a:chOff x="628311" y="1383201"/>
            <a:chExt cx="3795712" cy="25625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8202FD-DFBB-3026-5C14-92E44D363187}"/>
                </a:ext>
              </a:extLst>
            </p:cNvPr>
            <p:cNvSpPr txBox="1"/>
            <p:nvPr/>
          </p:nvSpPr>
          <p:spPr>
            <a:xfrm>
              <a:off x="628311" y="1383201"/>
              <a:ext cx="3795712" cy="203132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#include</a:t>
              </a: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altLang="ko-KR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stdio.h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main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() {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printf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"Hello World</a:t>
              </a:r>
              <a:r>
                <a:rPr lang="en-US" altLang="ko-KR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\n</a:t>
              </a:r>
              <a:r>
                <a:rPr lang="en-US" altLang="ko-KR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b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4" name="나눔스퀘어OTF">
              <a:extLst>
                <a:ext uri="{FF2B5EF4-FFF2-40B4-BE49-F238E27FC236}">
                  <a16:creationId xmlns:a16="http://schemas.microsoft.com/office/drawing/2014/main" id="{BCDEADF7-72E6-20F4-C072-7CE5937E8183}"/>
                </a:ext>
              </a:extLst>
            </p:cNvPr>
            <p:cNvSpPr txBox="1"/>
            <p:nvPr/>
          </p:nvSpPr>
          <p:spPr>
            <a:xfrm>
              <a:off x="628311" y="3545657"/>
              <a:ext cx="3368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C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 출력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</a:t>
              </a:r>
              <a:r>
                <a:rPr lang="en-US" altLang="ko-KR" sz="20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printf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()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함수 사용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D6113D-8318-46E6-25E3-9E436535500A}"/>
              </a:ext>
            </a:extLst>
          </p:cNvPr>
          <p:cNvGrpSpPr/>
          <p:nvPr/>
        </p:nvGrpSpPr>
        <p:grpSpPr>
          <a:xfrm>
            <a:off x="5084814" y="3841815"/>
            <a:ext cx="3401893" cy="2141139"/>
            <a:chOff x="5972175" y="1579246"/>
            <a:chExt cx="3401893" cy="2141139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8FD9827-7198-1463-6ED7-CE45FA954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2175" y="1579246"/>
              <a:ext cx="2744854" cy="163121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fun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main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() {</a:t>
              </a:r>
              <a:endPara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나눔스퀘어OTF" panose="020B0600000101010101" pitchFamily="34" charset="-127"/>
                <a:ea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    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print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Hello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 World"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)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;</a:t>
              </a:r>
              <a:endPara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나눔스퀘어OTF" panose="020B0600000101010101" pitchFamily="34" charset="-127"/>
                <a:ea typeface="JetBrai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나눔스퀘어OTF" panose="020B0600000101010101" pitchFamily="34" charset="-127"/>
                  <a:ea typeface="JetBrains Mono"/>
                </a:rPr>
                <a:t>}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나눔스퀘어OTF">
              <a:extLst>
                <a:ext uri="{FF2B5EF4-FFF2-40B4-BE49-F238E27FC236}">
                  <a16:creationId xmlns:a16="http://schemas.microsoft.com/office/drawing/2014/main" id="{3B792F78-A3C7-6599-E1B8-87F482E4C9DC}"/>
                </a:ext>
              </a:extLst>
            </p:cNvPr>
            <p:cNvSpPr txBox="1"/>
            <p:nvPr/>
          </p:nvSpPr>
          <p:spPr>
            <a:xfrm>
              <a:off x="5972175" y="3320275"/>
              <a:ext cx="34018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Kotlin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출력 </a:t>
              </a:r>
              <a:r>
                <a:rPr lang="en-US" altLang="ko-KR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:print() </a:t>
              </a:r>
              <a:r>
                <a:rPr lang="ko-KR" altLang="en-US" sz="20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함수 사용</a:t>
              </a:r>
            </a:p>
          </p:txBody>
        </p:sp>
      </p:grp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F08F17BA-10A3-27A1-0414-01165CFAA6E8}"/>
              </a:ext>
            </a:extLst>
          </p:cNvPr>
          <p:cNvSpPr txBox="1"/>
          <p:nvPr/>
        </p:nvSpPr>
        <p:spPr>
          <a:xfrm>
            <a:off x="664626" y="932395"/>
            <a:ext cx="2170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print()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 사용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D378455B-6FDD-83A6-3658-36D8E0A073C8}"/>
              </a:ext>
            </a:extLst>
          </p:cNvPr>
          <p:cNvSpPr txBox="1"/>
          <p:nvPr/>
        </p:nvSpPr>
        <p:spPr>
          <a:xfrm>
            <a:off x="664626" y="1379191"/>
            <a:ext cx="4721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println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()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문자열을 출력하면서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줄바꿈을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53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9" y="219880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3F0A1D-75A5-0332-649A-EDF592E9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156354"/>
            <a:ext cx="4650324" cy="248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97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3F0A1D-75A5-0332-649A-EDF592E9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156354"/>
            <a:ext cx="4650324" cy="2485017"/>
          </a:xfrm>
          <a:prstGeom prst="rect">
            <a:avLst/>
          </a:prstGeom>
        </p:spPr>
      </p:pic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13D2-A02E-9FB2-5C1A-2193417E013D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DE75E-1093-CE9F-B81B-9C023576BF28}"/>
              </a:ext>
            </a:extLst>
          </p:cNvPr>
          <p:cNvSpPr/>
          <p:nvPr/>
        </p:nvSpPr>
        <p:spPr>
          <a:xfrm>
            <a:off x="1268620" y="2318297"/>
            <a:ext cx="58271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나눔스퀘어 Light">
            <a:extLst>
              <a:ext uri="{FF2B5EF4-FFF2-40B4-BE49-F238E27FC236}">
                <a16:creationId xmlns:a16="http://schemas.microsoft.com/office/drawing/2014/main" id="{E8F463EB-9113-DB51-262A-8EADF58D80CF}"/>
              </a:ext>
            </a:extLst>
          </p:cNvPr>
          <p:cNvSpPr txBox="1"/>
          <p:nvPr/>
        </p:nvSpPr>
        <p:spPr>
          <a:xfrm>
            <a:off x="664626" y="3702743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변수를 선언할 때 사용하는 키워드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343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3F0A1D-75A5-0332-649A-EDF592E9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156354"/>
            <a:ext cx="4650324" cy="2485017"/>
          </a:xfrm>
          <a:prstGeom prst="rect">
            <a:avLst/>
          </a:prstGeom>
        </p:spPr>
      </p:pic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13D2-A02E-9FB2-5C1A-2193417E013D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DE75E-1093-CE9F-B81B-9C023576BF28}"/>
              </a:ext>
            </a:extLst>
          </p:cNvPr>
          <p:cNvSpPr/>
          <p:nvPr/>
        </p:nvSpPr>
        <p:spPr>
          <a:xfrm>
            <a:off x="2637326" y="2318297"/>
            <a:ext cx="398001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나눔스퀘어 Light">
            <a:extLst>
              <a:ext uri="{FF2B5EF4-FFF2-40B4-BE49-F238E27FC236}">
                <a16:creationId xmlns:a16="http://schemas.microsoft.com/office/drawing/2014/main" id="{E8F463EB-9113-DB51-262A-8EADF58D80CF}"/>
              </a:ext>
            </a:extLst>
          </p:cNvPr>
          <p:cNvSpPr txBox="1"/>
          <p:nvPr/>
        </p:nvSpPr>
        <p:spPr>
          <a:xfrm>
            <a:off x="664626" y="3702743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변수의 자료형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나눔스퀘어 Light">
            <a:extLst>
              <a:ext uri="{FF2B5EF4-FFF2-40B4-BE49-F238E27FC236}">
                <a16:creationId xmlns:a16="http://schemas.microsoft.com/office/drawing/2014/main" id="{CE3DB0F0-97DA-F506-4C72-EABD11412B3D}"/>
              </a:ext>
            </a:extLst>
          </p:cNvPr>
          <p:cNvSpPr txBox="1"/>
          <p:nvPr/>
        </p:nvSpPr>
        <p:spPr>
          <a:xfrm>
            <a:off x="771073" y="4354173"/>
            <a:ext cx="779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변수를 선언하면서 값을 넣어주는 경우에는 자동으로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지정한다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 Light">
            <a:extLst>
              <a:ext uri="{FF2B5EF4-FFF2-40B4-BE49-F238E27FC236}">
                <a16:creationId xmlns:a16="http://schemas.microsoft.com/office/drawing/2014/main" id="{9A24EBBA-BE51-C918-5D0D-09CD962C501C}"/>
              </a:ext>
            </a:extLst>
          </p:cNvPr>
          <p:cNvSpPr txBox="1"/>
          <p:nvPr/>
        </p:nvSpPr>
        <p:spPr>
          <a:xfrm>
            <a:off x="771073" y="4828515"/>
            <a:ext cx="4248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이때는 자료형을 적어주지 않아도 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79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E3F0A1D-75A5-0332-649A-EDF592E95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156354"/>
            <a:ext cx="4650324" cy="2485017"/>
          </a:xfrm>
          <a:prstGeom prst="rect">
            <a:avLst/>
          </a:prstGeom>
        </p:spPr>
      </p:pic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13D2-A02E-9FB2-5C1A-2193417E013D}"/>
              </a:ext>
            </a:extLst>
          </p:cNvPr>
          <p:cNvSpPr/>
          <p:nvPr/>
        </p:nvSpPr>
        <p:spPr>
          <a:xfrm>
            <a:off x="-2393043" y="5190790"/>
            <a:ext cx="182880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DE75E-1093-CE9F-B81B-9C023576BF28}"/>
              </a:ext>
            </a:extLst>
          </p:cNvPr>
          <p:cNvSpPr/>
          <p:nvPr/>
        </p:nvSpPr>
        <p:spPr>
          <a:xfrm>
            <a:off x="3085001" y="2318297"/>
            <a:ext cx="467824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나눔스퀘어 Light">
            <a:extLst>
              <a:ext uri="{FF2B5EF4-FFF2-40B4-BE49-F238E27FC236}">
                <a16:creationId xmlns:a16="http://schemas.microsoft.com/office/drawing/2014/main" id="{E8F463EB-9113-DB51-262A-8EADF58D80CF}"/>
              </a:ext>
            </a:extLst>
          </p:cNvPr>
          <p:cNvSpPr txBox="1"/>
          <p:nvPr/>
        </p:nvSpPr>
        <p:spPr>
          <a:xfrm>
            <a:off x="664626" y="3702743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변수에 넣어주는 값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2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1FE391-F98C-3A53-52D8-2E33ADD7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89" y="1282864"/>
            <a:ext cx="3195964" cy="487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58C1DC-7227-6496-80C3-10607A05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43" y="1282864"/>
            <a:ext cx="4310743" cy="2303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8DA1B1-D3F8-FF8A-C894-094F16BFE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43" y="3871748"/>
            <a:ext cx="4284931" cy="228976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13D2-A02E-9FB2-5C1A-2193417E013D}"/>
              </a:ext>
            </a:extLst>
          </p:cNvPr>
          <p:cNvSpPr/>
          <p:nvPr/>
        </p:nvSpPr>
        <p:spPr>
          <a:xfrm>
            <a:off x="8228702" y="2789493"/>
            <a:ext cx="1032310" cy="31579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0A07D0-B4A0-13B8-F57C-2B9BB6F2C6AE}"/>
              </a:ext>
            </a:extLst>
          </p:cNvPr>
          <p:cNvSpPr/>
          <p:nvPr/>
        </p:nvSpPr>
        <p:spPr>
          <a:xfrm>
            <a:off x="-2393043" y="512660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E088FE99-4EA6-BD59-FED0-B6E5EADB0F82}"/>
              </a:ext>
            </a:extLst>
          </p:cNvPr>
          <p:cNvSpPr txBox="1"/>
          <p:nvPr/>
        </p:nvSpPr>
        <p:spPr>
          <a:xfrm>
            <a:off x="9297908" y="277811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에러 발생</a:t>
            </a:r>
            <a:endParaRPr lang="ko-KR" altLang="en-US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A6B444-806E-DB5E-98FA-EF3198457FA1}"/>
              </a:ext>
            </a:extLst>
          </p:cNvPr>
          <p:cNvSpPr/>
          <p:nvPr/>
        </p:nvSpPr>
        <p:spPr>
          <a:xfrm>
            <a:off x="8223939" y="4994507"/>
            <a:ext cx="393512" cy="2732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나눔스퀘어 Light">
            <a:extLst>
              <a:ext uri="{FF2B5EF4-FFF2-40B4-BE49-F238E27FC236}">
                <a16:creationId xmlns:a16="http://schemas.microsoft.com/office/drawing/2014/main" id="{2BE47F0F-A545-E566-3AF1-45DE497546BC}"/>
              </a:ext>
            </a:extLst>
          </p:cNvPr>
          <p:cNvSpPr txBox="1"/>
          <p:nvPr/>
        </p:nvSpPr>
        <p:spPr>
          <a:xfrm>
            <a:off x="10277663" y="4926551"/>
            <a:ext cx="1079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var 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</a:t>
            </a:r>
          </a:p>
        </p:txBody>
      </p:sp>
      <p:sp>
        <p:nvSpPr>
          <p:cNvPr id="31" name="나눔스퀘어OTF">
            <a:extLst>
              <a:ext uri="{FF2B5EF4-FFF2-40B4-BE49-F238E27FC236}">
                <a16:creationId xmlns:a16="http://schemas.microsoft.com/office/drawing/2014/main" id="{77E9B6A9-1DD1-661A-2037-1093F81678B3}"/>
              </a:ext>
            </a:extLst>
          </p:cNvPr>
          <p:cNvSpPr txBox="1"/>
          <p:nvPr/>
        </p:nvSpPr>
        <p:spPr>
          <a:xfrm>
            <a:off x="409151" y="2198809"/>
            <a:ext cx="3799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</a:t>
            </a:r>
            <a:r>
              <a:rPr lang="ko-KR" altLang="en-US" sz="2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사용해서 만든 변수는</a:t>
            </a:r>
            <a:endParaRPr lang="en-US" altLang="ko-KR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수정하지 못하는 변수이다</a:t>
            </a:r>
            <a:endParaRPr lang="en-US" altLang="ko-KR" sz="2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7B5FAE29-5285-7A88-BA8A-D5CD5F5DDBCB}"/>
              </a:ext>
            </a:extLst>
          </p:cNvPr>
          <p:cNvSpPr txBox="1"/>
          <p:nvPr/>
        </p:nvSpPr>
        <p:spPr>
          <a:xfrm>
            <a:off x="487948" y="4372553"/>
            <a:ext cx="28905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값이 수정 가능한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변수를 만들기 위해서는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var</a:t>
            </a:r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사용한다</a:t>
            </a:r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319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0A07D0-B4A0-13B8-F57C-2B9BB6F2C6AE}"/>
              </a:ext>
            </a:extLst>
          </p:cNvPr>
          <p:cNvSpPr/>
          <p:nvPr/>
        </p:nvSpPr>
        <p:spPr>
          <a:xfrm>
            <a:off x="-2393043" y="512660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30EB9-146C-30C5-67CB-5B0F7AF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6" y="1533525"/>
            <a:ext cx="6096000" cy="3790950"/>
          </a:xfrm>
          <a:prstGeom prst="rect">
            <a:avLst/>
          </a:prstGeom>
        </p:spPr>
      </p:pic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4347D875-286A-9A6A-E833-AAE425276726}"/>
              </a:ext>
            </a:extLst>
          </p:cNvPr>
          <p:cNvSpPr txBox="1"/>
          <p:nvPr/>
        </p:nvSpPr>
        <p:spPr>
          <a:xfrm>
            <a:off x="7095671" y="1459807"/>
            <a:ext cx="4705134" cy="196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변수를 선언한 뒤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나중에 값을 할당하기 위해서는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var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사용해야한다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66C773CA-8C74-507F-3CB1-B5FD29DE57B8}"/>
              </a:ext>
            </a:extLst>
          </p:cNvPr>
          <p:cNvSpPr txBox="1"/>
          <p:nvPr/>
        </p:nvSpPr>
        <p:spPr>
          <a:xfrm>
            <a:off x="7095671" y="3923432"/>
            <a:ext cx="3634328" cy="132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이때 변수를 선언할 때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자료형을 지정해야 한다</a:t>
            </a:r>
            <a:endParaRPr lang="en-US" altLang="ko-KR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Null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0A07D0-B4A0-13B8-F57C-2B9BB6F2C6AE}"/>
              </a:ext>
            </a:extLst>
          </p:cNvPr>
          <p:cNvSpPr/>
          <p:nvPr/>
        </p:nvSpPr>
        <p:spPr>
          <a:xfrm>
            <a:off x="-2393043" y="512660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B60E5A36-0238-C294-16F8-DFA6167813F4}"/>
              </a:ext>
            </a:extLst>
          </p:cNvPr>
          <p:cNvSpPr txBox="1"/>
          <p:nvPr/>
        </p:nvSpPr>
        <p:spPr>
          <a:xfrm>
            <a:off x="3692137" y="5964432"/>
            <a:ext cx="4807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값이 없는 것을 의미한다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 descr="착용이(가) 표시된 사진&#10;&#10;자동 생성된 설명">
            <a:extLst>
              <a:ext uri="{FF2B5EF4-FFF2-40B4-BE49-F238E27FC236}">
                <a16:creationId xmlns:a16="http://schemas.microsoft.com/office/drawing/2014/main" id="{06F47787-C5F6-983D-0CAE-3B7DAB63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04" y="1415804"/>
            <a:ext cx="5724249" cy="4266977"/>
          </a:xfrm>
          <a:prstGeom prst="rect">
            <a:avLst/>
          </a:prstGeom>
        </p:spPr>
      </p:pic>
      <p:pic>
        <p:nvPicPr>
          <p:cNvPr id="4106" name="Picture 10" descr="0과 NULL의 차이">
            <a:extLst>
              <a:ext uri="{FF2B5EF4-FFF2-40B4-BE49-F238E27FC236}">
                <a16:creationId xmlns:a16="http://schemas.microsoft.com/office/drawing/2014/main" id="{CC08BB2F-92E8-EB82-D657-AA9CB018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8" y="1415805"/>
            <a:ext cx="4592263" cy="42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4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Null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0A07D0-B4A0-13B8-F57C-2B9BB6F2C6AE}"/>
              </a:ext>
            </a:extLst>
          </p:cNvPr>
          <p:cNvSpPr/>
          <p:nvPr/>
        </p:nvSpPr>
        <p:spPr>
          <a:xfrm>
            <a:off x="-2393043" y="5126606"/>
            <a:ext cx="1828800" cy="40011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B60E5A36-0238-C294-16F8-DFA6167813F4}"/>
              </a:ext>
            </a:extLst>
          </p:cNvPr>
          <p:cNvSpPr txBox="1"/>
          <p:nvPr/>
        </p:nvSpPr>
        <p:spPr>
          <a:xfrm>
            <a:off x="326637" y="973492"/>
            <a:ext cx="9648475" cy="132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변수에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들어왔다면 버그가 생길 확률이 높아진다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에서는 변수에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들어온 경우를 엄격하게 처리한다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86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Null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19880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285964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34923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B60E5A36-0238-C294-16F8-DFA6167813F4}"/>
              </a:ext>
            </a:extLst>
          </p:cNvPr>
          <p:cNvSpPr txBox="1"/>
          <p:nvPr/>
        </p:nvSpPr>
        <p:spPr>
          <a:xfrm>
            <a:off x="326637" y="875229"/>
            <a:ext cx="965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변수에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들어 올 수 있는 변수를 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nullable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변수라고 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D108D8DE-19B1-7BFC-C96F-FD1D830A44B1}"/>
              </a:ext>
            </a:extLst>
          </p:cNvPr>
          <p:cNvSpPr txBox="1"/>
          <p:nvPr/>
        </p:nvSpPr>
        <p:spPr>
          <a:xfrm>
            <a:off x="326637" y="1520224"/>
            <a:ext cx="877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nullable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변수를 만들 때에는 자료형 옆에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붙여준다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965AD8-1AA2-6017-2EAB-A1242FE14B0F}"/>
              </a:ext>
            </a:extLst>
          </p:cNvPr>
          <p:cNvGrpSpPr/>
          <p:nvPr/>
        </p:nvGrpSpPr>
        <p:grpSpPr>
          <a:xfrm>
            <a:off x="679855" y="3349238"/>
            <a:ext cx="6096000" cy="2705100"/>
            <a:chOff x="679855" y="2421506"/>
            <a:chExt cx="6096000" cy="27051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26AE1C-B0A1-7A53-F31D-D8553648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855" y="2421506"/>
              <a:ext cx="6096000" cy="270510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0A07D0-B4A0-13B8-F57C-2B9BB6F2C6AE}"/>
                </a:ext>
              </a:extLst>
            </p:cNvPr>
            <p:cNvSpPr/>
            <p:nvPr/>
          </p:nvSpPr>
          <p:spPr>
            <a:xfrm>
              <a:off x="2813455" y="4021706"/>
              <a:ext cx="806045" cy="4001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나눔스퀘어 Light">
              <a:extLst>
                <a:ext uri="{FF2B5EF4-FFF2-40B4-BE49-F238E27FC236}">
                  <a16:creationId xmlns:a16="http://schemas.microsoft.com/office/drawing/2014/main" id="{983E8F01-C6EE-F0F7-4B4F-C4152312D743}"/>
                </a:ext>
              </a:extLst>
            </p:cNvPr>
            <p:cNvSpPr txBox="1"/>
            <p:nvPr/>
          </p:nvSpPr>
          <p:spPr>
            <a:xfrm>
              <a:off x="2813455" y="4428060"/>
              <a:ext cx="2271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Int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형 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nullable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변수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49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수업에서 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774124"/>
            <a:ext cx="9539633" cy="330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출력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변수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자료형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Null,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입력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연산자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List, Array, Map,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if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for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while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when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Null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B60E5A36-0238-C294-16F8-DFA6167813F4}"/>
              </a:ext>
            </a:extLst>
          </p:cNvPr>
          <p:cNvSpPr txBox="1"/>
          <p:nvPr/>
        </p:nvSpPr>
        <p:spPr>
          <a:xfrm>
            <a:off x="326637" y="875229"/>
            <a:ext cx="895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nullable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변수는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함부로 더하거나 빼거나 연산 할 수 없다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FA7B9E-C275-683F-CB94-41B95CABDBB7}"/>
              </a:ext>
            </a:extLst>
          </p:cNvPr>
          <p:cNvGrpSpPr/>
          <p:nvPr/>
        </p:nvGrpSpPr>
        <p:grpSpPr>
          <a:xfrm>
            <a:off x="787400" y="3095576"/>
            <a:ext cx="5156200" cy="2755344"/>
            <a:chOff x="787400" y="2689176"/>
            <a:chExt cx="5156200" cy="2755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EC187D-A1B3-A3BC-313C-6FFE6E3D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400" y="2689176"/>
              <a:ext cx="5156200" cy="2755344"/>
            </a:xfrm>
            <a:prstGeom prst="rect">
              <a:avLst/>
            </a:prstGeom>
          </p:spPr>
        </p:pic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929265F-EC56-7DFE-2ED4-DB4AF5E72E00}"/>
                </a:ext>
              </a:extLst>
            </p:cNvPr>
            <p:cNvCxnSpPr/>
            <p:nvPr/>
          </p:nvCxnSpPr>
          <p:spPr>
            <a:xfrm>
              <a:off x="3434291" y="4864264"/>
              <a:ext cx="116235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나눔스퀘어 Light">
              <a:extLst>
                <a:ext uri="{FF2B5EF4-FFF2-40B4-BE49-F238E27FC236}">
                  <a16:creationId xmlns:a16="http://schemas.microsoft.com/office/drawing/2014/main" id="{EA55969B-DE8C-18CB-551A-5CECE5A226AC}"/>
                </a:ext>
              </a:extLst>
            </p:cNvPr>
            <p:cNvSpPr txBox="1"/>
            <p:nvPr/>
          </p:nvSpPr>
          <p:spPr>
            <a:xfrm>
              <a:off x="3365500" y="4954337"/>
              <a:ext cx="11849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에러 발생</a:t>
              </a:r>
            </a:p>
          </p:txBody>
        </p:sp>
      </p:grpSp>
      <p:sp>
        <p:nvSpPr>
          <p:cNvPr id="25" name="나눔스퀘어 Light">
            <a:extLst>
              <a:ext uri="{FF2B5EF4-FFF2-40B4-BE49-F238E27FC236}">
                <a16:creationId xmlns:a16="http://schemas.microsoft.com/office/drawing/2014/main" id="{995E4BF4-EB47-FF7D-7DB3-FE8983478B26}"/>
              </a:ext>
            </a:extLst>
          </p:cNvPr>
          <p:cNvSpPr txBox="1"/>
          <p:nvPr/>
        </p:nvSpPr>
        <p:spPr>
          <a:xfrm>
            <a:off x="-3496127" y="207132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나눔스퀘어 Light">
            <a:extLst>
              <a:ext uri="{FF2B5EF4-FFF2-40B4-BE49-F238E27FC236}">
                <a16:creationId xmlns:a16="http://schemas.microsoft.com/office/drawing/2014/main" id="{2AF0192F-8A49-F0A4-E6A3-24AFEF3E2DFD}"/>
              </a:ext>
            </a:extLst>
          </p:cNvPr>
          <p:cNvSpPr txBox="1"/>
          <p:nvPr/>
        </p:nvSpPr>
        <p:spPr>
          <a:xfrm>
            <a:off x="5992133" y="5143034"/>
            <a:ext cx="3935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아무것도 없는 곳에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100</a:t>
            </a:r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더하는게</a:t>
            </a:r>
            <a:endParaRPr lang="en-US" altLang="ko-KR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상식적으로 불가능 하다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6F976708-B910-A642-3ED8-90A2C31D8603}"/>
              </a:ext>
            </a:extLst>
          </p:cNvPr>
          <p:cNvSpPr txBox="1"/>
          <p:nvPr/>
        </p:nvSpPr>
        <p:spPr>
          <a:xfrm>
            <a:off x="326637" y="1586429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 </a:t>
            </a:r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safty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작동한다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378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2317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Null safety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나눔스퀘어 Light">
            <a:extLst>
              <a:ext uri="{FF2B5EF4-FFF2-40B4-BE49-F238E27FC236}">
                <a16:creationId xmlns:a16="http://schemas.microsoft.com/office/drawing/2014/main" id="{995E4BF4-EB47-FF7D-7DB3-FE8983478B26}"/>
              </a:ext>
            </a:extLst>
          </p:cNvPr>
          <p:cNvSpPr txBox="1"/>
          <p:nvPr/>
        </p:nvSpPr>
        <p:spPr>
          <a:xfrm>
            <a:off x="-3496127" y="207132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04DD70-0897-8922-6F28-47D8ACD1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5" y="1194126"/>
            <a:ext cx="5257703" cy="280958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77351DE-C94B-7ED7-7F26-605FF298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45" y="1194126"/>
            <a:ext cx="5257703" cy="2809585"/>
          </a:xfrm>
          <a:prstGeom prst="rect">
            <a:avLst/>
          </a:prstGeom>
        </p:spPr>
      </p:pic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C2B58FDB-905B-73AA-AE6D-D545824444E6}"/>
              </a:ext>
            </a:extLst>
          </p:cNvPr>
          <p:cNvSpPr txBox="1"/>
          <p:nvPr/>
        </p:nvSpPr>
        <p:spPr>
          <a:xfrm>
            <a:off x="413155" y="4340109"/>
            <a:ext cx="4193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 뒤에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붙여주면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만약 변수의 값이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이면 뒤의 코드를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실행하지 않고 종료한다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38F20767-DDE5-5FA8-7BED-79B80F6E0998}"/>
              </a:ext>
            </a:extLst>
          </p:cNvPr>
          <p:cNvSpPr txBox="1"/>
          <p:nvPr/>
        </p:nvSpPr>
        <p:spPr>
          <a:xfrm>
            <a:off x="6419445" y="4340109"/>
            <a:ext cx="44278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 뒤에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!!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붙여주면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변수가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아님을 보장한다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실행하는 도중에 만약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null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이면 에러 발생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함부로 사용하지 말자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85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952899" y="2921169"/>
            <a:ext cx="228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연산자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86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연산자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나눔스퀘어 Light">
            <a:extLst>
              <a:ext uri="{FF2B5EF4-FFF2-40B4-BE49-F238E27FC236}">
                <a16:creationId xmlns:a16="http://schemas.microsoft.com/office/drawing/2014/main" id="{995E4BF4-EB47-FF7D-7DB3-FE8983478B26}"/>
              </a:ext>
            </a:extLst>
          </p:cNvPr>
          <p:cNvSpPr txBox="1"/>
          <p:nvPr/>
        </p:nvSpPr>
        <p:spPr>
          <a:xfrm>
            <a:off x="-3496127" y="207132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A390DA7-9297-E6ED-1B9F-471B806B7105}"/>
              </a:ext>
            </a:extLst>
          </p:cNvPr>
          <p:cNvSpPr txBox="1"/>
          <p:nvPr/>
        </p:nvSpPr>
        <p:spPr>
          <a:xfrm>
            <a:off x="603244" y="1442655"/>
            <a:ext cx="5346336" cy="3972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+,  -,  *,  /,</a:t>
            </a:r>
            <a:r>
              <a:rPr lang="ko-KR" alt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%,</a:t>
            </a:r>
          </a:p>
          <a:p>
            <a:pPr algn="ctr">
              <a:lnSpc>
                <a:spcPct val="200000"/>
              </a:lnSpc>
            </a:pPr>
            <a:r>
              <a:rPr lang="en-US" altLang="ko-KR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+=,  -=,  *=,  /=,</a:t>
            </a:r>
            <a:r>
              <a:rPr lang="ko-KR" altLang="en-US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</a:t>
            </a:r>
            <a:r>
              <a:rPr lang="en-US" altLang="ko-KR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%=,</a:t>
            </a:r>
          </a:p>
          <a:p>
            <a:pPr algn="ctr">
              <a:lnSpc>
                <a:spcPct val="200000"/>
              </a:lnSpc>
            </a:pPr>
            <a:r>
              <a:rPr lang="en-US" altLang="ko-KR" sz="4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&lt;,  &gt;,  &lt;=,  &gt;=, ==,  !=</a:t>
            </a:r>
          </a:p>
        </p:txBody>
      </p:sp>
      <p:sp>
        <p:nvSpPr>
          <p:cNvPr id="20" name="나눔스퀘어OTF Bold">
            <a:extLst>
              <a:ext uri="{FF2B5EF4-FFF2-40B4-BE49-F238E27FC236}">
                <a16:creationId xmlns:a16="http://schemas.microsoft.com/office/drawing/2014/main" id="{75C522F6-5613-279E-F28A-C76B8D2316F1}"/>
              </a:ext>
            </a:extLst>
          </p:cNvPr>
          <p:cNvSpPr txBox="1"/>
          <p:nvPr/>
        </p:nvSpPr>
        <p:spPr>
          <a:xfrm>
            <a:off x="7596037" y="3661534"/>
            <a:ext cx="3680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이것들 다 됨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C02AF087-A24F-D487-3DED-B0512B2EBE99}"/>
              </a:ext>
            </a:extLst>
          </p:cNvPr>
          <p:cNvSpPr txBox="1"/>
          <p:nvPr/>
        </p:nvSpPr>
        <p:spPr>
          <a:xfrm>
            <a:off x="10091913" y="4643602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연산자 끝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170" name="Picture 2" descr="블로그 극혐 이모티콘 | 과거 유머 게시판(2)">
            <a:extLst>
              <a:ext uri="{FF2B5EF4-FFF2-40B4-BE49-F238E27FC236}">
                <a16:creationId xmlns:a16="http://schemas.microsoft.com/office/drawing/2014/main" id="{9ECA7665-4F43-40B4-09C5-14EFE22E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83" y="1496712"/>
            <a:ext cx="23241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38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059913" y="2921169"/>
            <a:ext cx="6072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List, Array, Map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41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243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E757868D-E8E8-F5D2-25AF-EA075080A9B3}"/>
              </a:ext>
            </a:extLst>
          </p:cNvPr>
          <p:cNvSpPr txBox="1"/>
          <p:nvPr/>
        </p:nvSpPr>
        <p:spPr>
          <a:xfrm>
            <a:off x="663102" y="959683"/>
            <a:ext cx="10557698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변수들을 선형으로 연결해서 만든 것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배열안의 각 요소들은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인덱스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라고 하는 순서로 아이템을 구분한다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배열을 한번 만들면 아이템을 수정할 수는 있지만 아이템의 크기를 늘릴 수는 없다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6F2964-946D-3C06-AC10-8008D1FB8010}"/>
              </a:ext>
            </a:extLst>
          </p:cNvPr>
          <p:cNvGrpSpPr/>
          <p:nvPr/>
        </p:nvGrpSpPr>
        <p:grpSpPr>
          <a:xfrm>
            <a:off x="839752" y="2920885"/>
            <a:ext cx="10942565" cy="2229061"/>
            <a:chOff x="839752" y="2920885"/>
            <a:chExt cx="10942565" cy="222906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EB0851E-4493-AF98-24C6-BF15CA2BC42F}"/>
                </a:ext>
              </a:extLst>
            </p:cNvPr>
            <p:cNvGrpSpPr/>
            <p:nvPr/>
          </p:nvGrpSpPr>
          <p:grpSpPr>
            <a:xfrm>
              <a:off x="2914521" y="2920885"/>
              <a:ext cx="1477966" cy="1477966"/>
              <a:chOff x="1738864" y="3259758"/>
              <a:chExt cx="1477966" cy="147796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1340BE9-0CA1-174D-6D67-8E627462F002}"/>
                  </a:ext>
                </a:extLst>
              </p:cNvPr>
              <p:cNvSpPr/>
              <p:nvPr/>
            </p:nvSpPr>
            <p:spPr>
              <a:xfrm>
                <a:off x="1738864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나눔스퀘어OTF">
                <a:extLst>
                  <a:ext uri="{FF2B5EF4-FFF2-40B4-BE49-F238E27FC236}">
                    <a16:creationId xmlns:a16="http://schemas.microsoft.com/office/drawing/2014/main" id="{6B48439D-328E-5055-B863-791992DFBB60}"/>
                  </a:ext>
                </a:extLst>
              </p:cNvPr>
              <p:cNvSpPr txBox="1"/>
              <p:nvPr/>
            </p:nvSpPr>
            <p:spPr>
              <a:xfrm>
                <a:off x="2246854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1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15C22A-0CA7-182B-D21F-613077FD710C}"/>
                </a:ext>
              </a:extLst>
            </p:cNvPr>
            <p:cNvGrpSpPr/>
            <p:nvPr/>
          </p:nvGrpSpPr>
          <p:grpSpPr>
            <a:xfrm>
              <a:off x="4392487" y="2920885"/>
              <a:ext cx="1477966" cy="1477966"/>
              <a:chOff x="3216830" y="3259758"/>
              <a:chExt cx="1477966" cy="147796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670FA70-E8E7-7756-FEF7-69BFC8B02920}"/>
                  </a:ext>
                </a:extLst>
              </p:cNvPr>
              <p:cNvSpPr/>
              <p:nvPr/>
            </p:nvSpPr>
            <p:spPr>
              <a:xfrm>
                <a:off x="3216830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나눔스퀘어OTF">
                <a:extLst>
                  <a:ext uri="{FF2B5EF4-FFF2-40B4-BE49-F238E27FC236}">
                    <a16:creationId xmlns:a16="http://schemas.microsoft.com/office/drawing/2014/main" id="{6CEE55BE-61D6-5364-61C0-6E0DB3263BCA}"/>
                  </a:ext>
                </a:extLst>
              </p:cNvPr>
              <p:cNvSpPr txBox="1"/>
              <p:nvPr/>
            </p:nvSpPr>
            <p:spPr>
              <a:xfrm>
                <a:off x="3724820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2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EA3742A-683A-4551-1A83-7C328D3BFF2A}"/>
                </a:ext>
              </a:extLst>
            </p:cNvPr>
            <p:cNvGrpSpPr/>
            <p:nvPr/>
          </p:nvGrpSpPr>
          <p:grpSpPr>
            <a:xfrm>
              <a:off x="5870453" y="2920885"/>
              <a:ext cx="1477966" cy="1477966"/>
              <a:chOff x="4694796" y="3259758"/>
              <a:chExt cx="1477966" cy="147796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F016C-8253-D1E2-B5A3-FF975E8E856A}"/>
                  </a:ext>
                </a:extLst>
              </p:cNvPr>
              <p:cNvSpPr/>
              <p:nvPr/>
            </p:nvSpPr>
            <p:spPr>
              <a:xfrm>
                <a:off x="4694796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나눔스퀘어OTF">
                <a:extLst>
                  <a:ext uri="{FF2B5EF4-FFF2-40B4-BE49-F238E27FC236}">
                    <a16:creationId xmlns:a16="http://schemas.microsoft.com/office/drawing/2014/main" id="{BB2D8A43-F6FA-FF0F-7352-398A3D945094}"/>
                  </a:ext>
                </a:extLst>
              </p:cNvPr>
              <p:cNvSpPr txBox="1"/>
              <p:nvPr/>
            </p:nvSpPr>
            <p:spPr>
              <a:xfrm>
                <a:off x="5202786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2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4583A0-BFE8-3395-BFC1-ABD21D4864A9}"/>
                </a:ext>
              </a:extLst>
            </p:cNvPr>
            <p:cNvGrpSpPr/>
            <p:nvPr/>
          </p:nvGrpSpPr>
          <p:grpSpPr>
            <a:xfrm>
              <a:off x="7348419" y="2920885"/>
              <a:ext cx="1477966" cy="1477966"/>
              <a:chOff x="6172762" y="3259758"/>
              <a:chExt cx="1477966" cy="147796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B79567-AE59-ABF4-EE19-64CED8608F3C}"/>
                  </a:ext>
                </a:extLst>
              </p:cNvPr>
              <p:cNvSpPr/>
              <p:nvPr/>
            </p:nvSpPr>
            <p:spPr>
              <a:xfrm>
                <a:off x="6172762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나눔스퀘어OTF">
                <a:extLst>
                  <a:ext uri="{FF2B5EF4-FFF2-40B4-BE49-F238E27FC236}">
                    <a16:creationId xmlns:a16="http://schemas.microsoft.com/office/drawing/2014/main" id="{3F1CDDA0-D544-4A35-2A20-0373DFA2F92E}"/>
                  </a:ext>
                </a:extLst>
              </p:cNvPr>
              <p:cNvSpPr txBox="1"/>
              <p:nvPr/>
            </p:nvSpPr>
            <p:spPr>
              <a:xfrm>
                <a:off x="6680752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3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CB385B-1C20-85AD-73F7-082F9CB1690D}"/>
                </a:ext>
              </a:extLst>
            </p:cNvPr>
            <p:cNvGrpSpPr/>
            <p:nvPr/>
          </p:nvGrpSpPr>
          <p:grpSpPr>
            <a:xfrm>
              <a:off x="8826385" y="2920885"/>
              <a:ext cx="1477966" cy="1477966"/>
              <a:chOff x="7650728" y="3259758"/>
              <a:chExt cx="1477966" cy="147796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4B3890-59A2-22E6-3060-D3444F87B273}"/>
                  </a:ext>
                </a:extLst>
              </p:cNvPr>
              <p:cNvSpPr/>
              <p:nvPr/>
            </p:nvSpPr>
            <p:spPr>
              <a:xfrm>
                <a:off x="7650728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나눔스퀘어OTF">
                <a:extLst>
                  <a:ext uri="{FF2B5EF4-FFF2-40B4-BE49-F238E27FC236}">
                    <a16:creationId xmlns:a16="http://schemas.microsoft.com/office/drawing/2014/main" id="{72A49167-FFE9-5A54-B68B-9E1BED1D512B}"/>
                  </a:ext>
                </a:extLst>
              </p:cNvPr>
              <p:cNvSpPr txBox="1"/>
              <p:nvPr/>
            </p:nvSpPr>
            <p:spPr>
              <a:xfrm>
                <a:off x="8158718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4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41E0151-303E-4D6E-5E93-E376855404C0}"/>
                </a:ext>
              </a:extLst>
            </p:cNvPr>
            <p:cNvGrpSpPr/>
            <p:nvPr/>
          </p:nvGrpSpPr>
          <p:grpSpPr>
            <a:xfrm>
              <a:off x="10304351" y="2920885"/>
              <a:ext cx="1477966" cy="1477966"/>
              <a:chOff x="9128694" y="3259758"/>
              <a:chExt cx="1477966" cy="147796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4BC584-419F-D9D9-1C3A-D93E34926D7C}"/>
                  </a:ext>
                </a:extLst>
              </p:cNvPr>
              <p:cNvSpPr/>
              <p:nvPr/>
            </p:nvSpPr>
            <p:spPr>
              <a:xfrm>
                <a:off x="9128694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나눔스퀘어OTF">
                <a:extLst>
                  <a:ext uri="{FF2B5EF4-FFF2-40B4-BE49-F238E27FC236}">
                    <a16:creationId xmlns:a16="http://schemas.microsoft.com/office/drawing/2014/main" id="{1EE61A57-6589-9C7D-FCA4-83344D8677B2}"/>
                  </a:ext>
                </a:extLst>
              </p:cNvPr>
              <p:cNvSpPr txBox="1"/>
              <p:nvPr/>
            </p:nvSpPr>
            <p:spPr>
              <a:xfrm>
                <a:off x="9636684" y="3675576"/>
                <a:ext cx="461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5</a:t>
                </a:r>
                <a:endParaRPr lang="ko-KR" altLang="en-US" sz="36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42" name="나눔스퀘어OTF">
              <a:extLst>
                <a:ext uri="{FF2B5EF4-FFF2-40B4-BE49-F238E27FC236}">
                  <a16:creationId xmlns:a16="http://schemas.microsoft.com/office/drawing/2014/main" id="{9A1286D6-E134-4A24-8C94-DDBFBD8D139C}"/>
                </a:ext>
              </a:extLst>
            </p:cNvPr>
            <p:cNvSpPr txBox="1"/>
            <p:nvPr/>
          </p:nvSpPr>
          <p:spPr>
            <a:xfrm>
              <a:off x="839752" y="3367481"/>
              <a:ext cx="1875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숫자</a:t>
              </a:r>
              <a:r>
                <a:rPr lang="en-US" altLang="ko-KR" sz="3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_</a:t>
              </a:r>
              <a:r>
                <a:rPr lang="ko-KR" altLang="en-US" sz="3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배열</a:t>
              </a:r>
            </a:p>
          </p:txBody>
        </p:sp>
        <p:sp>
          <p:nvSpPr>
            <p:cNvPr id="43" name="나눔스퀘어OTF">
              <a:extLst>
                <a:ext uri="{FF2B5EF4-FFF2-40B4-BE49-F238E27FC236}">
                  <a16:creationId xmlns:a16="http://schemas.microsoft.com/office/drawing/2014/main" id="{02944302-A18D-7B11-8963-3F19BB6F3746}"/>
                </a:ext>
              </a:extLst>
            </p:cNvPr>
            <p:cNvSpPr txBox="1"/>
            <p:nvPr/>
          </p:nvSpPr>
          <p:spPr>
            <a:xfrm>
              <a:off x="1689344" y="4688281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인덱스</a:t>
              </a:r>
            </a:p>
          </p:txBody>
        </p:sp>
        <p:sp>
          <p:nvSpPr>
            <p:cNvPr id="45" name="나눔스퀘어OTF">
              <a:extLst>
                <a:ext uri="{FF2B5EF4-FFF2-40B4-BE49-F238E27FC236}">
                  <a16:creationId xmlns:a16="http://schemas.microsoft.com/office/drawing/2014/main" id="{5F139466-47A8-F149-6A91-6746DFFC62B4}"/>
                </a:ext>
              </a:extLst>
            </p:cNvPr>
            <p:cNvSpPr txBox="1"/>
            <p:nvPr/>
          </p:nvSpPr>
          <p:spPr>
            <a:xfrm>
              <a:off x="3328736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6" name="나눔스퀘어OTF">
              <a:extLst>
                <a:ext uri="{FF2B5EF4-FFF2-40B4-BE49-F238E27FC236}">
                  <a16:creationId xmlns:a16="http://schemas.microsoft.com/office/drawing/2014/main" id="{1FDA5646-6F43-3F74-DD42-D5E7E051831E}"/>
                </a:ext>
              </a:extLst>
            </p:cNvPr>
            <p:cNvSpPr txBox="1"/>
            <p:nvPr/>
          </p:nvSpPr>
          <p:spPr>
            <a:xfrm>
              <a:off x="4806702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7" name="나눔스퀘어OTF">
              <a:extLst>
                <a:ext uri="{FF2B5EF4-FFF2-40B4-BE49-F238E27FC236}">
                  <a16:creationId xmlns:a16="http://schemas.microsoft.com/office/drawing/2014/main" id="{CA271365-FFC0-CDC8-89C3-4F1B09F452F3}"/>
                </a:ext>
              </a:extLst>
            </p:cNvPr>
            <p:cNvSpPr txBox="1"/>
            <p:nvPr/>
          </p:nvSpPr>
          <p:spPr>
            <a:xfrm>
              <a:off x="6284668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8" name="나눔스퀘어OTF">
              <a:extLst>
                <a:ext uri="{FF2B5EF4-FFF2-40B4-BE49-F238E27FC236}">
                  <a16:creationId xmlns:a16="http://schemas.microsoft.com/office/drawing/2014/main" id="{A2D0F849-4C89-BE51-D743-5E262C6F2F84}"/>
                </a:ext>
              </a:extLst>
            </p:cNvPr>
            <p:cNvSpPr txBox="1"/>
            <p:nvPr/>
          </p:nvSpPr>
          <p:spPr>
            <a:xfrm>
              <a:off x="7762634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9" name="나눔스퀘어OTF">
              <a:extLst>
                <a:ext uri="{FF2B5EF4-FFF2-40B4-BE49-F238E27FC236}">
                  <a16:creationId xmlns:a16="http://schemas.microsoft.com/office/drawing/2014/main" id="{B7D1D441-C0DA-9335-F6B6-42A4C29DC354}"/>
                </a:ext>
              </a:extLst>
            </p:cNvPr>
            <p:cNvSpPr txBox="1"/>
            <p:nvPr/>
          </p:nvSpPr>
          <p:spPr>
            <a:xfrm>
              <a:off x="9246489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50" name="나눔스퀘어OTF">
              <a:extLst>
                <a:ext uri="{FF2B5EF4-FFF2-40B4-BE49-F238E27FC236}">
                  <a16:creationId xmlns:a16="http://schemas.microsoft.com/office/drawing/2014/main" id="{780DCF3B-D7D6-5479-DE41-35E3251DAC27}"/>
                </a:ext>
              </a:extLst>
            </p:cNvPr>
            <p:cNvSpPr txBox="1"/>
            <p:nvPr/>
          </p:nvSpPr>
          <p:spPr>
            <a:xfrm>
              <a:off x="10718566" y="4688280"/>
              <a:ext cx="6495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6	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</p:grpSp>
      <p:sp>
        <p:nvSpPr>
          <p:cNvPr id="54" name="나눔스퀘어 Light">
            <a:extLst>
              <a:ext uri="{FF2B5EF4-FFF2-40B4-BE49-F238E27FC236}">
                <a16:creationId xmlns:a16="http://schemas.microsoft.com/office/drawing/2014/main" id="{270202AB-BAB6-4351-54F4-A8BA0B8A697E}"/>
              </a:ext>
            </a:extLst>
          </p:cNvPr>
          <p:cNvSpPr txBox="1"/>
          <p:nvPr/>
        </p:nvSpPr>
        <p:spPr>
          <a:xfrm>
            <a:off x="77367" y="6390760"/>
            <a:ext cx="4354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TMI : 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모든 인덱스는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 부터 시작 된다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72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4792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B6F2964-946D-3C06-AC10-8008D1FB8010}"/>
              </a:ext>
            </a:extLst>
          </p:cNvPr>
          <p:cNvGrpSpPr/>
          <p:nvPr/>
        </p:nvGrpSpPr>
        <p:grpSpPr>
          <a:xfrm>
            <a:off x="198794" y="1296657"/>
            <a:ext cx="5271969" cy="1075976"/>
            <a:chOff x="839752" y="2920885"/>
            <a:chExt cx="10942565" cy="223330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EB0851E-4493-AF98-24C6-BF15CA2BC42F}"/>
                </a:ext>
              </a:extLst>
            </p:cNvPr>
            <p:cNvGrpSpPr/>
            <p:nvPr/>
          </p:nvGrpSpPr>
          <p:grpSpPr>
            <a:xfrm>
              <a:off x="2914521" y="2920885"/>
              <a:ext cx="1477966" cy="1477966"/>
              <a:chOff x="1738864" y="3259758"/>
              <a:chExt cx="1477966" cy="147796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1340BE9-0CA1-174D-6D67-8E627462F002}"/>
                  </a:ext>
                </a:extLst>
              </p:cNvPr>
              <p:cNvSpPr/>
              <p:nvPr/>
            </p:nvSpPr>
            <p:spPr>
              <a:xfrm>
                <a:off x="1738864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1" name="나눔스퀘어OTF">
                <a:extLst>
                  <a:ext uri="{FF2B5EF4-FFF2-40B4-BE49-F238E27FC236}">
                    <a16:creationId xmlns:a16="http://schemas.microsoft.com/office/drawing/2014/main" id="{6B48439D-328E-5055-B863-791992DFBB60}"/>
                  </a:ext>
                </a:extLst>
              </p:cNvPr>
              <p:cNvSpPr txBox="1"/>
              <p:nvPr/>
            </p:nvSpPr>
            <p:spPr>
              <a:xfrm>
                <a:off x="2246855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1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15C22A-0CA7-182B-D21F-613077FD710C}"/>
                </a:ext>
              </a:extLst>
            </p:cNvPr>
            <p:cNvGrpSpPr/>
            <p:nvPr/>
          </p:nvGrpSpPr>
          <p:grpSpPr>
            <a:xfrm>
              <a:off x="4392487" y="2920885"/>
              <a:ext cx="1477966" cy="1477966"/>
              <a:chOff x="3216830" y="3259758"/>
              <a:chExt cx="1477966" cy="147796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670FA70-E8E7-7756-FEF7-69BFC8B02920}"/>
                  </a:ext>
                </a:extLst>
              </p:cNvPr>
              <p:cNvSpPr/>
              <p:nvPr/>
            </p:nvSpPr>
            <p:spPr>
              <a:xfrm>
                <a:off x="3216830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3" name="나눔스퀘어OTF">
                <a:extLst>
                  <a:ext uri="{FF2B5EF4-FFF2-40B4-BE49-F238E27FC236}">
                    <a16:creationId xmlns:a16="http://schemas.microsoft.com/office/drawing/2014/main" id="{6CEE55BE-61D6-5364-61C0-6E0DB3263BCA}"/>
                  </a:ext>
                </a:extLst>
              </p:cNvPr>
              <p:cNvSpPr txBox="1"/>
              <p:nvPr/>
            </p:nvSpPr>
            <p:spPr>
              <a:xfrm>
                <a:off x="3724821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2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EA3742A-683A-4551-1A83-7C328D3BFF2A}"/>
                </a:ext>
              </a:extLst>
            </p:cNvPr>
            <p:cNvGrpSpPr/>
            <p:nvPr/>
          </p:nvGrpSpPr>
          <p:grpSpPr>
            <a:xfrm>
              <a:off x="5870453" y="2920885"/>
              <a:ext cx="1477966" cy="1477966"/>
              <a:chOff x="4694796" y="3259758"/>
              <a:chExt cx="1477966" cy="1477966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D4F016C-8253-D1E2-B5A3-FF975E8E856A}"/>
                  </a:ext>
                </a:extLst>
              </p:cNvPr>
              <p:cNvSpPr/>
              <p:nvPr/>
            </p:nvSpPr>
            <p:spPr>
              <a:xfrm>
                <a:off x="4694796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5" name="나눔스퀘어OTF">
                <a:extLst>
                  <a:ext uri="{FF2B5EF4-FFF2-40B4-BE49-F238E27FC236}">
                    <a16:creationId xmlns:a16="http://schemas.microsoft.com/office/drawing/2014/main" id="{BB2D8A43-F6FA-FF0F-7352-398A3D945094}"/>
                  </a:ext>
                </a:extLst>
              </p:cNvPr>
              <p:cNvSpPr txBox="1"/>
              <p:nvPr/>
            </p:nvSpPr>
            <p:spPr>
              <a:xfrm>
                <a:off x="5202787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2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4583A0-BFE8-3395-BFC1-ABD21D4864A9}"/>
                </a:ext>
              </a:extLst>
            </p:cNvPr>
            <p:cNvGrpSpPr/>
            <p:nvPr/>
          </p:nvGrpSpPr>
          <p:grpSpPr>
            <a:xfrm>
              <a:off x="7348419" y="2920885"/>
              <a:ext cx="1477966" cy="1477966"/>
              <a:chOff x="6172762" y="3259758"/>
              <a:chExt cx="1477966" cy="1477966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6B79567-AE59-ABF4-EE19-64CED8608F3C}"/>
                  </a:ext>
                </a:extLst>
              </p:cNvPr>
              <p:cNvSpPr/>
              <p:nvPr/>
            </p:nvSpPr>
            <p:spPr>
              <a:xfrm>
                <a:off x="6172762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7" name="나눔스퀘어OTF">
                <a:extLst>
                  <a:ext uri="{FF2B5EF4-FFF2-40B4-BE49-F238E27FC236}">
                    <a16:creationId xmlns:a16="http://schemas.microsoft.com/office/drawing/2014/main" id="{3F1CDDA0-D544-4A35-2A20-0373DFA2F92E}"/>
                  </a:ext>
                </a:extLst>
              </p:cNvPr>
              <p:cNvSpPr txBox="1"/>
              <p:nvPr/>
            </p:nvSpPr>
            <p:spPr>
              <a:xfrm>
                <a:off x="6680753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3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CB385B-1C20-85AD-73F7-082F9CB1690D}"/>
                </a:ext>
              </a:extLst>
            </p:cNvPr>
            <p:cNvGrpSpPr/>
            <p:nvPr/>
          </p:nvGrpSpPr>
          <p:grpSpPr>
            <a:xfrm>
              <a:off x="8826385" y="2920885"/>
              <a:ext cx="1477966" cy="1477966"/>
              <a:chOff x="7650728" y="3259758"/>
              <a:chExt cx="1477966" cy="147796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4B3890-59A2-22E6-3060-D3444F87B273}"/>
                  </a:ext>
                </a:extLst>
              </p:cNvPr>
              <p:cNvSpPr/>
              <p:nvPr/>
            </p:nvSpPr>
            <p:spPr>
              <a:xfrm>
                <a:off x="7650728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9" name="나눔스퀘어OTF">
                <a:extLst>
                  <a:ext uri="{FF2B5EF4-FFF2-40B4-BE49-F238E27FC236}">
                    <a16:creationId xmlns:a16="http://schemas.microsoft.com/office/drawing/2014/main" id="{72A49167-FFE9-5A54-B68B-9E1BED1D512B}"/>
                  </a:ext>
                </a:extLst>
              </p:cNvPr>
              <p:cNvSpPr txBox="1"/>
              <p:nvPr/>
            </p:nvSpPr>
            <p:spPr>
              <a:xfrm>
                <a:off x="8158719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4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41E0151-303E-4D6E-5E93-E376855404C0}"/>
                </a:ext>
              </a:extLst>
            </p:cNvPr>
            <p:cNvGrpSpPr/>
            <p:nvPr/>
          </p:nvGrpSpPr>
          <p:grpSpPr>
            <a:xfrm>
              <a:off x="10304351" y="2920885"/>
              <a:ext cx="1477966" cy="1477966"/>
              <a:chOff x="9128694" y="3259758"/>
              <a:chExt cx="1477966" cy="1477966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4BC584-419F-D9D9-1C3A-D93E34926D7C}"/>
                  </a:ext>
                </a:extLst>
              </p:cNvPr>
              <p:cNvSpPr/>
              <p:nvPr/>
            </p:nvSpPr>
            <p:spPr>
              <a:xfrm>
                <a:off x="9128694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41" name="나눔스퀘어OTF">
                <a:extLst>
                  <a:ext uri="{FF2B5EF4-FFF2-40B4-BE49-F238E27FC236}">
                    <a16:creationId xmlns:a16="http://schemas.microsoft.com/office/drawing/2014/main" id="{1EE61A57-6589-9C7D-FCA4-83344D8677B2}"/>
                  </a:ext>
                </a:extLst>
              </p:cNvPr>
              <p:cNvSpPr txBox="1"/>
              <p:nvPr/>
            </p:nvSpPr>
            <p:spPr>
              <a:xfrm>
                <a:off x="9636685" y="3675577"/>
                <a:ext cx="542486" cy="62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5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42" name="나눔스퀘어OTF">
              <a:extLst>
                <a:ext uri="{FF2B5EF4-FFF2-40B4-BE49-F238E27FC236}">
                  <a16:creationId xmlns:a16="http://schemas.microsoft.com/office/drawing/2014/main" id="{9A1286D6-E134-4A24-8C94-DDBFBD8D139C}"/>
                </a:ext>
              </a:extLst>
            </p:cNvPr>
            <p:cNvSpPr txBox="1"/>
            <p:nvPr/>
          </p:nvSpPr>
          <p:spPr>
            <a:xfrm>
              <a:off x="839752" y="3367481"/>
              <a:ext cx="1726141" cy="569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숫자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_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배열</a:t>
              </a:r>
            </a:p>
          </p:txBody>
        </p:sp>
        <p:sp>
          <p:nvSpPr>
            <p:cNvPr id="43" name="나눔스퀘어OTF">
              <a:extLst>
                <a:ext uri="{FF2B5EF4-FFF2-40B4-BE49-F238E27FC236}">
                  <a16:creationId xmlns:a16="http://schemas.microsoft.com/office/drawing/2014/main" id="{02944302-A18D-7B11-8963-3F19BB6F3746}"/>
                </a:ext>
              </a:extLst>
            </p:cNvPr>
            <p:cNvSpPr txBox="1"/>
            <p:nvPr/>
          </p:nvSpPr>
          <p:spPr>
            <a:xfrm>
              <a:off x="1689344" y="4688281"/>
              <a:ext cx="1014331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인덱스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5" name="나눔스퀘어OTF">
              <a:extLst>
                <a:ext uri="{FF2B5EF4-FFF2-40B4-BE49-F238E27FC236}">
                  <a16:creationId xmlns:a16="http://schemas.microsoft.com/office/drawing/2014/main" id="{5F139466-47A8-F149-6A91-6746DFFC62B4}"/>
                </a:ext>
              </a:extLst>
            </p:cNvPr>
            <p:cNvSpPr txBox="1"/>
            <p:nvPr/>
          </p:nvSpPr>
          <p:spPr>
            <a:xfrm>
              <a:off x="3302722" y="4688280"/>
              <a:ext cx="701566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6" name="나눔스퀘어OTF">
              <a:extLst>
                <a:ext uri="{FF2B5EF4-FFF2-40B4-BE49-F238E27FC236}">
                  <a16:creationId xmlns:a16="http://schemas.microsoft.com/office/drawing/2014/main" id="{1FDA5646-6F43-3F74-DD42-D5E7E051831E}"/>
                </a:ext>
              </a:extLst>
            </p:cNvPr>
            <p:cNvSpPr txBox="1"/>
            <p:nvPr/>
          </p:nvSpPr>
          <p:spPr>
            <a:xfrm>
              <a:off x="4780686" y="4688280"/>
              <a:ext cx="701566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7" name="나눔스퀘어OTF">
              <a:extLst>
                <a:ext uri="{FF2B5EF4-FFF2-40B4-BE49-F238E27FC236}">
                  <a16:creationId xmlns:a16="http://schemas.microsoft.com/office/drawing/2014/main" id="{CA271365-FFC0-CDC8-89C3-4F1B09F452F3}"/>
                </a:ext>
              </a:extLst>
            </p:cNvPr>
            <p:cNvSpPr txBox="1"/>
            <p:nvPr/>
          </p:nvSpPr>
          <p:spPr>
            <a:xfrm>
              <a:off x="6258654" y="4688280"/>
              <a:ext cx="701566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8" name="나눔스퀘어OTF">
              <a:extLst>
                <a:ext uri="{FF2B5EF4-FFF2-40B4-BE49-F238E27FC236}">
                  <a16:creationId xmlns:a16="http://schemas.microsoft.com/office/drawing/2014/main" id="{A2D0F849-4C89-BE51-D743-5E262C6F2F84}"/>
                </a:ext>
              </a:extLst>
            </p:cNvPr>
            <p:cNvSpPr txBox="1"/>
            <p:nvPr/>
          </p:nvSpPr>
          <p:spPr>
            <a:xfrm>
              <a:off x="7736619" y="4688280"/>
              <a:ext cx="701566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49" name="나눔스퀘어OTF">
              <a:extLst>
                <a:ext uri="{FF2B5EF4-FFF2-40B4-BE49-F238E27FC236}">
                  <a16:creationId xmlns:a16="http://schemas.microsoft.com/office/drawing/2014/main" id="{B7D1D441-C0DA-9335-F6B6-42A4C29DC354}"/>
                </a:ext>
              </a:extLst>
            </p:cNvPr>
            <p:cNvSpPr txBox="1"/>
            <p:nvPr/>
          </p:nvSpPr>
          <p:spPr>
            <a:xfrm>
              <a:off x="9220474" y="4688280"/>
              <a:ext cx="701566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5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50" name="나눔스퀘어OTF">
              <a:extLst>
                <a:ext uri="{FF2B5EF4-FFF2-40B4-BE49-F238E27FC236}">
                  <a16:creationId xmlns:a16="http://schemas.microsoft.com/office/drawing/2014/main" id="{780DCF3B-D7D6-5479-DE41-35E3251DAC27}"/>
                </a:ext>
              </a:extLst>
            </p:cNvPr>
            <p:cNvSpPr txBox="1"/>
            <p:nvPr/>
          </p:nvSpPr>
          <p:spPr>
            <a:xfrm>
              <a:off x="10576617" y="4688280"/>
              <a:ext cx="933443" cy="465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6	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BCAB52A-D8B2-291C-77D5-656C2756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4" y="2843564"/>
            <a:ext cx="6303075" cy="37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4792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DCAD022-8349-F457-4C1E-A3C95AC8DF5C}"/>
              </a:ext>
            </a:extLst>
          </p:cNvPr>
          <p:cNvSpPr txBox="1"/>
          <p:nvPr/>
        </p:nvSpPr>
        <p:spPr>
          <a:xfrm>
            <a:off x="466271" y="1065824"/>
            <a:ext cx="7411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배열은 여러 자료형을 넣을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C9F39E6-A7B7-FAFE-161C-F742EFF7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" y="1681851"/>
            <a:ext cx="11742057" cy="183413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FC694E6-9BDE-8EA3-17CB-77F67970D548}"/>
              </a:ext>
            </a:extLst>
          </p:cNvPr>
          <p:cNvGrpSpPr/>
          <p:nvPr/>
        </p:nvGrpSpPr>
        <p:grpSpPr>
          <a:xfrm>
            <a:off x="198794" y="3949403"/>
            <a:ext cx="6754742" cy="1075976"/>
            <a:chOff x="198794" y="3949403"/>
            <a:chExt cx="6754742" cy="1075976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B4E38B3-822D-9314-BE72-ABD329AB30DA}"/>
                </a:ext>
              </a:extLst>
            </p:cNvPr>
            <p:cNvGrpSpPr/>
            <p:nvPr/>
          </p:nvGrpSpPr>
          <p:grpSpPr>
            <a:xfrm>
              <a:off x="1880665" y="3949403"/>
              <a:ext cx="712063" cy="712063"/>
              <a:chOff x="1738864" y="3259758"/>
              <a:chExt cx="1477966" cy="1477966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34C1083-BECC-D31D-D4F9-CDA8E270CA93}"/>
                  </a:ext>
                </a:extLst>
              </p:cNvPr>
              <p:cNvSpPr/>
              <p:nvPr/>
            </p:nvSpPr>
            <p:spPr>
              <a:xfrm>
                <a:off x="1738864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7" name="나눔스퀘어OTF">
                <a:extLst>
                  <a:ext uri="{FF2B5EF4-FFF2-40B4-BE49-F238E27FC236}">
                    <a16:creationId xmlns:a16="http://schemas.microsoft.com/office/drawing/2014/main" id="{8FDC688C-A02A-5875-311A-BCBEBB109979}"/>
                  </a:ext>
                </a:extLst>
              </p:cNvPr>
              <p:cNvSpPr txBox="1"/>
              <p:nvPr/>
            </p:nvSpPr>
            <p:spPr>
              <a:xfrm>
                <a:off x="2246855" y="3675578"/>
                <a:ext cx="669434" cy="766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1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1843DE3-5CEC-03DE-65F3-EFA4B2320952}"/>
                </a:ext>
              </a:extLst>
            </p:cNvPr>
            <p:cNvGrpSpPr/>
            <p:nvPr/>
          </p:nvGrpSpPr>
          <p:grpSpPr>
            <a:xfrm>
              <a:off x="2592727" y="3949403"/>
              <a:ext cx="712063" cy="712063"/>
              <a:chOff x="3216830" y="3259758"/>
              <a:chExt cx="1477966" cy="1477966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A136C482-53A2-A643-1AFB-59A829BDEA0A}"/>
                  </a:ext>
                </a:extLst>
              </p:cNvPr>
              <p:cNvSpPr/>
              <p:nvPr/>
            </p:nvSpPr>
            <p:spPr>
              <a:xfrm>
                <a:off x="3216830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5" name="나눔스퀘어OTF">
                <a:extLst>
                  <a:ext uri="{FF2B5EF4-FFF2-40B4-BE49-F238E27FC236}">
                    <a16:creationId xmlns:a16="http://schemas.microsoft.com/office/drawing/2014/main" id="{EA06394A-D632-8DF4-E9E3-B87238998CAF}"/>
                  </a:ext>
                </a:extLst>
              </p:cNvPr>
              <p:cNvSpPr txBox="1"/>
              <p:nvPr/>
            </p:nvSpPr>
            <p:spPr>
              <a:xfrm>
                <a:off x="3352482" y="3675578"/>
                <a:ext cx="1321569" cy="638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“</a:t>
                </a:r>
                <a:r>
                  <a:rPr lang="ko-KR" altLang="en-US" sz="1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문자</a:t>
                </a:r>
                <a:r>
                  <a:rPr lang="en-US" altLang="ko-KR" sz="1400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”</a:t>
                </a:r>
                <a:endPara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147BE60-9A7E-EC20-204D-D6F86F26CCF4}"/>
                </a:ext>
              </a:extLst>
            </p:cNvPr>
            <p:cNvGrpSpPr/>
            <p:nvPr/>
          </p:nvGrpSpPr>
          <p:grpSpPr>
            <a:xfrm>
              <a:off x="3304790" y="3949403"/>
              <a:ext cx="712063" cy="712063"/>
              <a:chOff x="4694796" y="3259758"/>
              <a:chExt cx="1477966" cy="1477966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CEDC50CA-0A66-C207-2531-32F8517AE1AF}"/>
                  </a:ext>
                </a:extLst>
              </p:cNvPr>
              <p:cNvSpPr/>
              <p:nvPr/>
            </p:nvSpPr>
            <p:spPr>
              <a:xfrm>
                <a:off x="4694796" y="3259758"/>
                <a:ext cx="147796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3" name="나눔스퀘어OTF">
                <a:extLst>
                  <a:ext uri="{FF2B5EF4-FFF2-40B4-BE49-F238E27FC236}">
                    <a16:creationId xmlns:a16="http://schemas.microsoft.com/office/drawing/2014/main" id="{6AAE079D-1FB8-2A58-08EA-62F6A82E8B26}"/>
                  </a:ext>
                </a:extLst>
              </p:cNvPr>
              <p:cNvSpPr txBox="1"/>
              <p:nvPr/>
            </p:nvSpPr>
            <p:spPr>
              <a:xfrm>
                <a:off x="4911757" y="3675578"/>
                <a:ext cx="1072028" cy="766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1.2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A0F001D-7F7A-78E4-6E12-67353D1F3F8A}"/>
                </a:ext>
              </a:extLst>
            </p:cNvPr>
            <p:cNvGrpSpPr/>
            <p:nvPr/>
          </p:nvGrpSpPr>
          <p:grpSpPr>
            <a:xfrm>
              <a:off x="4016849" y="3949403"/>
              <a:ext cx="2936687" cy="712063"/>
              <a:chOff x="6172762" y="3259758"/>
              <a:chExt cx="1678286" cy="1477966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38F54FA-114A-DA8B-3B32-CCCA373C2550}"/>
                  </a:ext>
                </a:extLst>
              </p:cNvPr>
              <p:cNvSpPr/>
              <p:nvPr/>
            </p:nvSpPr>
            <p:spPr>
              <a:xfrm>
                <a:off x="6172762" y="3259758"/>
                <a:ext cx="1678286" cy="14779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71" name="나눔스퀘어OTF">
                <a:extLst>
                  <a:ext uri="{FF2B5EF4-FFF2-40B4-BE49-F238E27FC236}">
                    <a16:creationId xmlns:a16="http://schemas.microsoft.com/office/drawing/2014/main" id="{98955545-E5EE-B18A-6A64-5D629C0D8496}"/>
                  </a:ext>
                </a:extLst>
              </p:cNvPr>
              <p:cNvSpPr txBox="1"/>
              <p:nvPr/>
            </p:nvSpPr>
            <p:spPr>
              <a:xfrm>
                <a:off x="6212482" y="3675578"/>
                <a:ext cx="1567226" cy="766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"EDCAN </a:t>
                </a:r>
                <a:r>
                  <a:rPr lang="ko-KR" altLang="en-US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정상영업 합니다</a:t>
                </a:r>
                <a:r>
                  <a:rPr lang="en-US" altLang="ko-KR" dirty="0">
                    <a:latin typeface="나눔스퀘어OTF" panose="020B0600000101010101" pitchFamily="34" charset="-127"/>
                    <a:ea typeface="나눔스퀘어OTF" panose="020B0600000101010101" pitchFamily="34" charset="-127"/>
                  </a:rPr>
                  <a:t>."</a:t>
                </a:r>
                <a:endPara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</p:grpSp>
        <p:sp>
          <p:nvSpPr>
            <p:cNvPr id="58" name="나눔스퀘어OTF">
              <a:extLst>
                <a:ext uri="{FF2B5EF4-FFF2-40B4-BE49-F238E27FC236}">
                  <a16:creationId xmlns:a16="http://schemas.microsoft.com/office/drawing/2014/main" id="{84CBC1C3-BD39-5F79-AE47-301813E52628}"/>
                </a:ext>
              </a:extLst>
            </p:cNvPr>
            <p:cNvSpPr txBox="1"/>
            <p:nvPr/>
          </p:nvSpPr>
          <p:spPr>
            <a:xfrm>
              <a:off x="198794" y="4136157"/>
              <a:ext cx="1681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여러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_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자료형</a:t>
              </a:r>
              <a:r>
                <a:rPr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_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배열</a:t>
              </a:r>
            </a:p>
          </p:txBody>
        </p:sp>
        <p:sp>
          <p:nvSpPr>
            <p:cNvPr id="59" name="나눔스퀘어OTF">
              <a:extLst>
                <a:ext uri="{FF2B5EF4-FFF2-40B4-BE49-F238E27FC236}">
                  <a16:creationId xmlns:a16="http://schemas.microsoft.com/office/drawing/2014/main" id="{D06C2F50-401F-BDD3-E0B1-352280C1A80E}"/>
                </a:ext>
              </a:extLst>
            </p:cNvPr>
            <p:cNvSpPr txBox="1"/>
            <p:nvPr/>
          </p:nvSpPr>
          <p:spPr>
            <a:xfrm>
              <a:off x="1204945" y="4800909"/>
              <a:ext cx="488690" cy="22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인덱스</a:t>
              </a:r>
              <a:endPara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60" name="나눔스퀘어OTF">
              <a:extLst>
                <a:ext uri="{FF2B5EF4-FFF2-40B4-BE49-F238E27FC236}">
                  <a16:creationId xmlns:a16="http://schemas.microsoft.com/office/drawing/2014/main" id="{111C5EF5-1CB4-92B0-CE77-462CCA967509}"/>
                </a:ext>
              </a:extLst>
            </p:cNvPr>
            <p:cNvSpPr txBox="1"/>
            <p:nvPr/>
          </p:nvSpPr>
          <p:spPr>
            <a:xfrm>
              <a:off x="2067694" y="4800909"/>
              <a:ext cx="338004" cy="22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61" name="나눔스퀘어OTF">
              <a:extLst>
                <a:ext uri="{FF2B5EF4-FFF2-40B4-BE49-F238E27FC236}">
                  <a16:creationId xmlns:a16="http://schemas.microsoft.com/office/drawing/2014/main" id="{4178576F-94C4-ACE4-2D9D-0BE355D3C16C}"/>
                </a:ext>
              </a:extLst>
            </p:cNvPr>
            <p:cNvSpPr txBox="1"/>
            <p:nvPr/>
          </p:nvSpPr>
          <p:spPr>
            <a:xfrm>
              <a:off x="2779756" y="4800909"/>
              <a:ext cx="338004" cy="22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62" name="나눔스퀘어OTF">
              <a:extLst>
                <a:ext uri="{FF2B5EF4-FFF2-40B4-BE49-F238E27FC236}">
                  <a16:creationId xmlns:a16="http://schemas.microsoft.com/office/drawing/2014/main" id="{DA03E6B6-5194-C004-45C6-05810FBDC746}"/>
                </a:ext>
              </a:extLst>
            </p:cNvPr>
            <p:cNvSpPr txBox="1"/>
            <p:nvPr/>
          </p:nvSpPr>
          <p:spPr>
            <a:xfrm>
              <a:off x="3491819" y="4800909"/>
              <a:ext cx="338004" cy="22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3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  <p:sp>
          <p:nvSpPr>
            <p:cNvPr id="63" name="나눔스퀘어OTF">
              <a:extLst>
                <a:ext uri="{FF2B5EF4-FFF2-40B4-BE49-F238E27FC236}">
                  <a16:creationId xmlns:a16="http://schemas.microsoft.com/office/drawing/2014/main" id="{23706FD1-5A7D-A4BD-A647-F8FEC1C8C6B6}"/>
                </a:ext>
              </a:extLst>
            </p:cNvPr>
            <p:cNvSpPr txBox="1"/>
            <p:nvPr/>
          </p:nvSpPr>
          <p:spPr>
            <a:xfrm>
              <a:off x="5316190" y="4800909"/>
              <a:ext cx="338004" cy="224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4</a:t>
              </a:r>
              <a:r>
                <a:rPr lang="ko-KR" altLang="en-US" sz="12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07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4792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DCAD022-8349-F457-4C1E-A3C95AC8DF5C}"/>
              </a:ext>
            </a:extLst>
          </p:cNvPr>
          <p:cNvSpPr txBox="1"/>
          <p:nvPr/>
        </p:nvSpPr>
        <p:spPr>
          <a:xfrm>
            <a:off x="466271" y="1065824"/>
            <a:ext cx="1013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자료형만 들어올 수 있는 배열을 만들기 위해선 앞에 자료형을 붙여준다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983570-6B04-8088-B654-2B8E7FE5E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71" y="1928259"/>
            <a:ext cx="98679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5166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(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 수정하기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DFC3FEC-BFA1-5B6D-66AB-C7BFB5FCD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49023"/>
            <a:ext cx="83248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116452" y="2921169"/>
            <a:ext cx="39590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이란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103957-645D-F38F-EC20-EB73D2A9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648" y="6298427"/>
            <a:ext cx="971351" cy="5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9D4990F3-AF48-0EC2-EE1E-501F1227D142}"/>
              </a:ext>
            </a:extLst>
          </p:cNvPr>
          <p:cNvSpPr txBox="1"/>
          <p:nvPr/>
        </p:nvSpPr>
        <p:spPr>
          <a:xfrm>
            <a:off x="11140198" y="5978923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이란</a:t>
            </a:r>
            <a:r>
              <a:rPr lang="en-US" altLang="ko-KR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엌</a:t>
            </a:r>
            <a:r>
              <a:rPr lang="ko-KR" altLang="en-US" sz="1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ㅋㅋ</a:t>
            </a:r>
            <a:endParaRPr lang="ko-KR" altLang="en-US" sz="1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573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4871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Array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배열의 다양한 기능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EDC9317-0B5C-BFE6-A227-1E4E3223A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48812"/>
              </p:ext>
            </p:extLst>
          </p:nvPr>
        </p:nvGraphicFramePr>
        <p:xfrm>
          <a:off x="709512" y="1512088"/>
          <a:ext cx="10772976" cy="2743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58933">
                  <a:extLst>
                    <a:ext uri="{9D8B030D-6E8A-4147-A177-3AD203B41FA5}">
                      <a16:colId xmlns:a16="http://schemas.microsoft.com/office/drawing/2014/main" val="2222489608"/>
                    </a:ext>
                  </a:extLst>
                </a:gridCol>
                <a:gridCol w="5314043">
                  <a:extLst>
                    <a:ext uri="{9D8B030D-6E8A-4147-A177-3AD203B41FA5}">
                      <a16:colId xmlns:a16="http://schemas.microsoft.com/office/drawing/2014/main" val="888367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아이템 접근하기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array[index]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6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배열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array.size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4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배열이 </a:t>
                      </a:r>
                      <a:r>
                        <a:rPr lang="ko-KR" altLang="en-US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비어있는지</a:t>
                      </a:r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array.isEmpty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7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배열에 해당 요소가 있는지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array.contains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 item 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1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배열 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array.sort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75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34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DCAD022-8349-F457-4C1E-A3C95AC8DF5C}"/>
              </a:ext>
            </a:extLst>
          </p:cNvPr>
          <p:cNvSpPr txBox="1"/>
          <p:nvPr/>
        </p:nvSpPr>
        <p:spPr>
          <a:xfrm>
            <a:off x="466271" y="959683"/>
            <a:ext cx="5054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배열과 비슷하지만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개수 제한이 없다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95BB33D-F561-E8CE-844D-AE631A3D89A2}"/>
              </a:ext>
            </a:extLst>
          </p:cNvPr>
          <p:cNvSpPr txBox="1"/>
          <p:nvPr/>
        </p:nvSpPr>
        <p:spPr>
          <a:xfrm>
            <a:off x="466271" y="1469520"/>
            <a:ext cx="505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무제한으로 아이템을 추가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8EB7AE65-310C-040D-DDFC-3C06DAC8D8B8}"/>
              </a:ext>
            </a:extLst>
          </p:cNvPr>
          <p:cNvSpPr txBox="1"/>
          <p:nvPr/>
        </p:nvSpPr>
        <p:spPr>
          <a:xfrm>
            <a:off x="466271" y="1979356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리스트는 하나의 자료형만 들어올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16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리스트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DBE2294-1A39-A5A7-8F3E-BDAE5347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096602"/>
            <a:ext cx="8324850" cy="35814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A116380-6E50-61C6-312F-1A3FBAA56222}"/>
              </a:ext>
            </a:extLst>
          </p:cNvPr>
          <p:cNvCxnSpPr>
            <a:cxnSpLocks/>
          </p:cNvCxnSpPr>
          <p:nvPr/>
        </p:nvCxnSpPr>
        <p:spPr>
          <a:xfrm>
            <a:off x="4541611" y="2598919"/>
            <a:ext cx="823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263A6D8A-0762-7C73-CF14-22D8C312616A}"/>
              </a:ext>
            </a:extLst>
          </p:cNvPr>
          <p:cNvSpPr txBox="1"/>
          <p:nvPr/>
        </p:nvSpPr>
        <p:spPr>
          <a:xfrm>
            <a:off x="4462884" y="264350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제네릭 문법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8BB6988-BB69-569B-E2A2-50C96371294B}"/>
              </a:ext>
            </a:extLst>
          </p:cNvPr>
          <p:cNvSpPr txBox="1"/>
          <p:nvPr/>
        </p:nvSpPr>
        <p:spPr>
          <a:xfrm>
            <a:off x="409575" y="4895029"/>
            <a:ext cx="6014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제네릭 문법은 자료형을 인수로 넘겨주는 것과 비슷하다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60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3637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리스트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C5C4B836-18D4-20DA-E31E-B6406B45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32" y="1433972"/>
            <a:ext cx="2749873" cy="419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061ECC-8EF7-9B55-C071-75672BE89FEE}"/>
              </a:ext>
            </a:extLst>
          </p:cNvPr>
          <p:cNvGrpSpPr/>
          <p:nvPr/>
        </p:nvGrpSpPr>
        <p:grpSpPr>
          <a:xfrm>
            <a:off x="6504129" y="1579246"/>
            <a:ext cx="4672937" cy="1600802"/>
            <a:chOff x="6684509" y="1433972"/>
            <a:chExt cx="4672937" cy="16008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28EF10-7872-15CE-4529-D9EA4780E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493"/>
            <a:stretch/>
          </p:blipFill>
          <p:spPr>
            <a:xfrm>
              <a:off x="6684509" y="1433972"/>
              <a:ext cx="4672937" cy="1600802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3C3D8D0-1099-2859-2987-5B637FFA99FB}"/>
                </a:ext>
              </a:extLst>
            </p:cNvPr>
            <p:cNvSpPr/>
            <p:nvPr/>
          </p:nvSpPr>
          <p:spPr>
            <a:xfrm>
              <a:off x="6879059" y="2441023"/>
              <a:ext cx="2022345" cy="3157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나눔스퀘어 Light">
              <a:extLst>
                <a:ext uri="{FF2B5EF4-FFF2-40B4-BE49-F238E27FC236}">
                  <a16:creationId xmlns:a16="http://schemas.microsoft.com/office/drawing/2014/main" id="{027919AA-D9C4-9606-6F12-DAAAEA452E79}"/>
                </a:ext>
              </a:extLst>
            </p:cNvPr>
            <p:cNvSpPr txBox="1"/>
            <p:nvPr/>
          </p:nvSpPr>
          <p:spPr>
            <a:xfrm>
              <a:off x="8908708" y="2460420"/>
              <a:ext cx="979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에러 발생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9E275AC-6EA0-05CD-9DEE-70F31680A0D6}"/>
              </a:ext>
            </a:extLst>
          </p:cNvPr>
          <p:cNvGrpSpPr/>
          <p:nvPr/>
        </p:nvGrpSpPr>
        <p:grpSpPr>
          <a:xfrm>
            <a:off x="6504129" y="3781903"/>
            <a:ext cx="5484672" cy="1642125"/>
            <a:chOff x="6504129" y="3838424"/>
            <a:chExt cx="5484672" cy="164212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AF4B02A-6CA3-3118-54EA-DA17B9887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309"/>
            <a:stretch/>
          </p:blipFill>
          <p:spPr>
            <a:xfrm>
              <a:off x="6504129" y="3838424"/>
              <a:ext cx="5484672" cy="164212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266404-B2E5-BCBB-36F5-2DCD82732C67}"/>
                </a:ext>
              </a:extLst>
            </p:cNvPr>
            <p:cNvSpPr/>
            <p:nvPr/>
          </p:nvSpPr>
          <p:spPr>
            <a:xfrm>
              <a:off x="8531570" y="4522846"/>
              <a:ext cx="1433523" cy="2732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나눔스퀘어 Light">
              <a:extLst>
                <a:ext uri="{FF2B5EF4-FFF2-40B4-BE49-F238E27FC236}">
                  <a16:creationId xmlns:a16="http://schemas.microsoft.com/office/drawing/2014/main" id="{EA796BB0-3F56-2C50-4560-F8BF68212C18}"/>
                </a:ext>
              </a:extLst>
            </p:cNvPr>
            <p:cNvSpPr txBox="1"/>
            <p:nvPr/>
          </p:nvSpPr>
          <p:spPr>
            <a:xfrm>
              <a:off x="8998536" y="4799783"/>
              <a:ext cx="1710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mutableList 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</a:t>
              </a:r>
            </a:p>
          </p:txBody>
        </p:sp>
      </p:grp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DF01C2E6-AC59-4288-676A-9B5BEE173EB6}"/>
              </a:ext>
            </a:extLst>
          </p:cNvPr>
          <p:cNvSpPr txBox="1"/>
          <p:nvPr/>
        </p:nvSpPr>
        <p:spPr>
          <a:xfrm>
            <a:off x="1261514" y="1964149"/>
            <a:ext cx="2154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값을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r"/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수정할 수 없다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9DA9E63-08FC-EEEF-5F7C-0C34D9FA143A}"/>
              </a:ext>
            </a:extLst>
          </p:cNvPr>
          <p:cNvSpPr txBox="1"/>
          <p:nvPr/>
        </p:nvSpPr>
        <p:spPr>
          <a:xfrm>
            <a:off x="198794" y="4048967"/>
            <a:ext cx="3183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값이 수정 가능한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리스트를 만들기 위해서는</a:t>
            </a:r>
            <a:endParaRPr lang="en-US" altLang="ko-KR" sz="22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en-US" altLang="ko-KR" sz="22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mutableList</a:t>
            </a:r>
            <a:r>
              <a:rPr lang="ko-KR" altLang="en-US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사용한다</a:t>
            </a:r>
            <a:r>
              <a:rPr lang="en-US" altLang="ko-KR" sz="22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15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5234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리스트에 요소 추가하기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D035162-BECD-263F-C324-57452554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907" y="1867646"/>
            <a:ext cx="7558768" cy="4418723"/>
          </a:xfrm>
          <a:prstGeom prst="rect">
            <a:avLst/>
          </a:prstGeom>
        </p:spPr>
      </p:pic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E1A347A4-798F-925B-1062-A44466C26577}"/>
              </a:ext>
            </a:extLst>
          </p:cNvPr>
          <p:cNvSpPr txBox="1"/>
          <p:nvPr/>
        </p:nvSpPr>
        <p:spPr>
          <a:xfrm>
            <a:off x="593524" y="896547"/>
            <a:ext cx="6346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mutableList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요소를 추가할 때는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add()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324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4860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–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리스트의 다양한 기능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EDC9317-0B5C-BFE6-A227-1E4E3223A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811373"/>
              </p:ext>
            </p:extLst>
          </p:nvPr>
        </p:nvGraphicFramePr>
        <p:xfrm>
          <a:off x="709512" y="1463348"/>
          <a:ext cx="10772976" cy="457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58933">
                  <a:extLst>
                    <a:ext uri="{9D8B030D-6E8A-4147-A177-3AD203B41FA5}">
                      <a16:colId xmlns:a16="http://schemas.microsoft.com/office/drawing/2014/main" val="2222489608"/>
                    </a:ext>
                  </a:extLst>
                </a:gridCol>
                <a:gridCol w="5314043">
                  <a:extLst>
                    <a:ext uri="{9D8B030D-6E8A-4147-A177-3AD203B41FA5}">
                      <a16:colId xmlns:a16="http://schemas.microsoft.com/office/drawing/2014/main" val="888367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 Bold" panose="020B0600000101010101" pitchFamily="34" charset="-127"/>
                          <a:ea typeface="나눔스퀘어OTF Bold" panose="020B0600000101010101" pitchFamily="34" charset="-127"/>
                        </a:rPr>
                        <a:t>사용법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6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아이템 접근하기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list[index]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6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아이템 추가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list.add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 item 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9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아이템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list.remove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 item 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27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아이템 인덱스로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list.removeAt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({index})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17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리스트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list.size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94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리스트가 </a:t>
                      </a:r>
                      <a:r>
                        <a:rPr lang="ko-KR" altLang="en-US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비어있는지</a:t>
                      </a:r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list.isEmpty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7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리스트에 해당 요소가 있는지 확인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list.contains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 item 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1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리스트 정렬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list.sort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7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리스트 비우기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list.clear</a:t>
                      </a:r>
                      <a:r>
                        <a:rPr lang="en-US" altLang="ko-KR" sz="24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()</a:t>
                      </a:r>
                      <a:endParaRPr lang="ko-KR" altLang="en-US" sz="24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53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04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1031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Map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C966A010-3F59-9C2E-AE1F-37B1E95DD374}"/>
              </a:ext>
            </a:extLst>
          </p:cNvPr>
          <p:cNvSpPr txBox="1"/>
          <p:nvPr/>
        </p:nvSpPr>
        <p:spPr>
          <a:xfrm>
            <a:off x="628196" y="959683"/>
            <a:ext cx="502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Key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value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한쌍으로 갖는 자료형</a:t>
            </a:r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F6CD4FB1-D334-F94C-F762-4109EF2C8561}"/>
              </a:ext>
            </a:extLst>
          </p:cNvPr>
          <p:cNvSpPr txBox="1"/>
          <p:nvPr/>
        </p:nvSpPr>
        <p:spPr>
          <a:xfrm>
            <a:off x="2473347" y="1952588"/>
            <a:ext cx="206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Baseball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C9A357E3-F0EA-ADFE-66A5-349883B92C0E}"/>
              </a:ext>
            </a:extLst>
          </p:cNvPr>
          <p:cNvSpPr txBox="1"/>
          <p:nvPr/>
        </p:nvSpPr>
        <p:spPr>
          <a:xfrm>
            <a:off x="8190057" y="1952588"/>
            <a:ext cx="102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야구</a:t>
            </a:r>
          </a:p>
        </p:txBody>
      </p:sp>
      <p:sp>
        <p:nvSpPr>
          <p:cNvPr id="24" name="나눔스퀘어OTF ExtraBold">
            <a:extLst>
              <a:ext uri="{FF2B5EF4-FFF2-40B4-BE49-F238E27FC236}">
                <a16:creationId xmlns:a16="http://schemas.microsoft.com/office/drawing/2014/main" id="{9F42C03B-A174-A75C-7729-E79FACA8CAF6}"/>
              </a:ext>
            </a:extLst>
          </p:cNvPr>
          <p:cNvSpPr txBox="1"/>
          <p:nvPr/>
        </p:nvSpPr>
        <p:spPr>
          <a:xfrm>
            <a:off x="2473347" y="284158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Apple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956E6B3-4BCC-6D13-DC7E-A1B6A50B9FE4}"/>
              </a:ext>
            </a:extLst>
          </p:cNvPr>
          <p:cNvSpPr txBox="1"/>
          <p:nvPr/>
        </p:nvSpPr>
        <p:spPr>
          <a:xfrm>
            <a:off x="8190057" y="2841588"/>
            <a:ext cx="102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사과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 ExtraBold">
            <a:extLst>
              <a:ext uri="{FF2B5EF4-FFF2-40B4-BE49-F238E27FC236}">
                <a16:creationId xmlns:a16="http://schemas.microsoft.com/office/drawing/2014/main" id="{A7D97761-3E3E-7297-84F4-7E6DD4C7E2D2}"/>
              </a:ext>
            </a:extLst>
          </p:cNvPr>
          <p:cNvSpPr txBox="1"/>
          <p:nvPr/>
        </p:nvSpPr>
        <p:spPr>
          <a:xfrm>
            <a:off x="2473347" y="3730588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Developer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202C38CC-4D49-97BC-B7EE-DC490E203213}"/>
              </a:ext>
            </a:extLst>
          </p:cNvPr>
          <p:cNvSpPr txBox="1"/>
          <p:nvPr/>
        </p:nvSpPr>
        <p:spPr>
          <a:xfrm>
            <a:off x="7777632" y="3730588"/>
            <a:ext cx="143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개발자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 ExtraBold">
            <a:extLst>
              <a:ext uri="{FF2B5EF4-FFF2-40B4-BE49-F238E27FC236}">
                <a16:creationId xmlns:a16="http://schemas.microsoft.com/office/drawing/2014/main" id="{9EEB7B55-8761-5907-A0AE-2F5EFDB4318B}"/>
              </a:ext>
            </a:extLst>
          </p:cNvPr>
          <p:cNvSpPr txBox="1"/>
          <p:nvPr/>
        </p:nvSpPr>
        <p:spPr>
          <a:xfrm>
            <a:off x="5860198" y="1952588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 ExtraBold">
            <a:extLst>
              <a:ext uri="{FF2B5EF4-FFF2-40B4-BE49-F238E27FC236}">
                <a16:creationId xmlns:a16="http://schemas.microsoft.com/office/drawing/2014/main" id="{474E89A7-6A13-4B18-26E4-AAB843A5A197}"/>
              </a:ext>
            </a:extLst>
          </p:cNvPr>
          <p:cNvSpPr txBox="1"/>
          <p:nvPr/>
        </p:nvSpPr>
        <p:spPr>
          <a:xfrm>
            <a:off x="5860198" y="2841588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OTF ExtraBold">
            <a:extLst>
              <a:ext uri="{FF2B5EF4-FFF2-40B4-BE49-F238E27FC236}">
                <a16:creationId xmlns:a16="http://schemas.microsoft.com/office/drawing/2014/main" id="{329CA7B3-A7FF-E01F-0E01-3F32F90F67F4}"/>
              </a:ext>
            </a:extLst>
          </p:cNvPr>
          <p:cNvSpPr txBox="1"/>
          <p:nvPr/>
        </p:nvSpPr>
        <p:spPr>
          <a:xfrm>
            <a:off x="5860198" y="3730588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=</a:t>
            </a:r>
            <a:endParaRPr lang="ko-KR" altLang="en-US" sz="3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6E000E-4B6C-A391-679C-37C96CD443C6}"/>
              </a:ext>
            </a:extLst>
          </p:cNvPr>
          <p:cNvGrpSpPr/>
          <p:nvPr/>
        </p:nvGrpSpPr>
        <p:grpSpPr>
          <a:xfrm>
            <a:off x="2400459" y="4913676"/>
            <a:ext cx="2603500" cy="647700"/>
            <a:chOff x="2400459" y="4913676"/>
            <a:chExt cx="2603500" cy="647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F835755-390A-C344-792F-0573B9D01AD8}"/>
                </a:ext>
              </a:extLst>
            </p:cNvPr>
            <p:cNvSpPr/>
            <p:nvPr/>
          </p:nvSpPr>
          <p:spPr>
            <a:xfrm>
              <a:off x="2400459" y="4913676"/>
              <a:ext cx="2603500" cy="647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0" name="나눔스퀘어OTF Bold">
              <a:extLst>
                <a:ext uri="{FF2B5EF4-FFF2-40B4-BE49-F238E27FC236}">
                  <a16:creationId xmlns:a16="http://schemas.microsoft.com/office/drawing/2014/main" id="{9E2E4924-489C-09D8-35B4-B8CD0D39AF85}"/>
                </a:ext>
              </a:extLst>
            </p:cNvPr>
            <p:cNvSpPr txBox="1"/>
            <p:nvPr/>
          </p:nvSpPr>
          <p:spPr>
            <a:xfrm>
              <a:off x="3357948" y="5006694"/>
              <a:ext cx="6885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key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DDDD6D0-1232-2946-37C2-75CE981B2FE3}"/>
              </a:ext>
            </a:extLst>
          </p:cNvPr>
          <p:cNvGrpSpPr/>
          <p:nvPr/>
        </p:nvGrpSpPr>
        <p:grpSpPr>
          <a:xfrm>
            <a:off x="7286326" y="4913676"/>
            <a:ext cx="2603500" cy="647700"/>
            <a:chOff x="7286326" y="4913676"/>
            <a:chExt cx="2603500" cy="6477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14CB5A8-C8E1-6A32-9F52-BF9D3E3398C2}"/>
                </a:ext>
              </a:extLst>
            </p:cNvPr>
            <p:cNvSpPr/>
            <p:nvPr/>
          </p:nvSpPr>
          <p:spPr>
            <a:xfrm>
              <a:off x="7286326" y="4913676"/>
              <a:ext cx="2603500" cy="647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33" name="나눔스퀘어OTF Bold">
              <a:extLst>
                <a:ext uri="{FF2B5EF4-FFF2-40B4-BE49-F238E27FC236}">
                  <a16:creationId xmlns:a16="http://schemas.microsoft.com/office/drawing/2014/main" id="{6AF9D916-BCCA-3DDE-B176-497F64FB8448}"/>
                </a:ext>
              </a:extLst>
            </p:cNvPr>
            <p:cNvSpPr txBox="1"/>
            <p:nvPr/>
          </p:nvSpPr>
          <p:spPr>
            <a:xfrm>
              <a:off x="8113427" y="5006694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value</a:t>
              </a:r>
              <a:endPara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974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Map – map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D82B7BF-946E-6722-FB49-42B6DEF5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66489"/>
            <a:ext cx="8518525" cy="479496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15C4A3-DDEA-9A35-2D56-85A157CB746A}"/>
              </a:ext>
            </a:extLst>
          </p:cNvPr>
          <p:cNvSpPr/>
          <p:nvPr/>
        </p:nvSpPr>
        <p:spPr>
          <a:xfrm>
            <a:off x="3703358" y="2166196"/>
            <a:ext cx="2212848" cy="363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9DFA1524-F5AF-EB85-809D-097DE1C8DA8D}"/>
              </a:ext>
            </a:extLst>
          </p:cNvPr>
          <p:cNvSpPr txBox="1"/>
          <p:nvPr/>
        </p:nvSpPr>
        <p:spPr>
          <a:xfrm>
            <a:off x="3589058" y="1766086"/>
            <a:ext cx="3466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Key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자료형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value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자료형</a:t>
            </a:r>
            <a:endParaRPr lang="en-US" altLang="ko-KR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19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3506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Map – map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만들기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나눔스퀘어OTF Bold">
            <a:extLst>
              <a:ext uri="{FF2B5EF4-FFF2-40B4-BE49-F238E27FC236}">
                <a16:creationId xmlns:a16="http://schemas.microsoft.com/office/drawing/2014/main" id="{47FE540F-EDFE-D042-3ED5-7F4A242DA786}"/>
              </a:ext>
            </a:extLst>
          </p:cNvPr>
          <p:cNvSpPr txBox="1"/>
          <p:nvPr/>
        </p:nvSpPr>
        <p:spPr>
          <a:xfrm>
            <a:off x="707573" y="986365"/>
            <a:ext cx="4639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수정 가능한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map :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mutableMap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4A7A8B-62A3-2EDF-D6FD-851DAEF7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94" y="1624432"/>
            <a:ext cx="8490782" cy="47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12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2126516" y="2921169"/>
            <a:ext cx="79389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If,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for,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while, when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410214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2198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이란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나눔스퀘어 Light">
            <a:extLst>
              <a:ext uri="{FF2B5EF4-FFF2-40B4-BE49-F238E27FC236}">
                <a16:creationId xmlns:a16="http://schemas.microsoft.com/office/drawing/2014/main" id="{995E4BF4-EB47-FF7D-7DB3-FE8983478B26}"/>
              </a:ext>
            </a:extLst>
          </p:cNvPr>
          <p:cNvSpPr txBox="1"/>
          <p:nvPr/>
        </p:nvSpPr>
        <p:spPr>
          <a:xfrm>
            <a:off x="-3496127" y="207132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2BD5288-FE55-DF7F-C76C-4D2712C0712B}"/>
              </a:ext>
            </a:extLst>
          </p:cNvPr>
          <p:cNvSpPr txBox="1"/>
          <p:nvPr/>
        </p:nvSpPr>
        <p:spPr>
          <a:xfrm>
            <a:off x="644071" y="1018602"/>
            <a:ext cx="9735742" cy="2255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2011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젯브레인에서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제작한 언어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개발을 위해서 사용하는 언어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구글이 공식적으로 권장하는 언어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100%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호환된다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특징을 전부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069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328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if-else </a:t>
            </a:r>
            <a:r>
              <a:rPr lang="en-US" altLang="ko-KR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if-else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E5BCA706-A6FA-22CC-EBE6-2BF8766F7EB3}"/>
              </a:ext>
            </a:extLst>
          </p:cNvPr>
          <p:cNvSpPr txBox="1"/>
          <p:nvPr/>
        </p:nvSpPr>
        <p:spPr>
          <a:xfrm>
            <a:off x="710851" y="1096602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동일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509F3B-E5F1-C468-2B82-EE53E2C9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61" y="2426591"/>
            <a:ext cx="6697235" cy="3535035"/>
          </a:xfrm>
          <a:prstGeom prst="rect">
            <a:avLst/>
          </a:prstGeom>
        </p:spPr>
      </p:pic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08AA4B5-39E5-089F-4E87-4512010AFB44}"/>
              </a:ext>
            </a:extLst>
          </p:cNvPr>
          <p:cNvSpPr txBox="1"/>
          <p:nvPr/>
        </p:nvSpPr>
        <p:spPr>
          <a:xfrm>
            <a:off x="906794" y="6146383"/>
            <a:ext cx="7075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문의 조건이 참이면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변수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대입하고 거짓이면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대입한다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586F178A-2DC0-4DD4-BCD8-25EB2BD3C222}"/>
              </a:ext>
            </a:extLst>
          </p:cNvPr>
          <p:cNvSpPr txBox="1"/>
          <p:nvPr/>
        </p:nvSpPr>
        <p:spPr>
          <a:xfrm>
            <a:off x="710851" y="1766939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다음과 같은 문법도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02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7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for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88007ED8-6D17-A839-B3F3-856E6E36D7B8}"/>
              </a:ext>
            </a:extLst>
          </p:cNvPr>
          <p:cNvSpPr txBox="1"/>
          <p:nvPr/>
        </p:nvSpPr>
        <p:spPr>
          <a:xfrm>
            <a:off x="366745" y="815614"/>
            <a:ext cx="766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문은 범위를 만들어서 변수에 하나씩 대입해서 반복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6069F1-13E5-A03D-A9B8-35918D7F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10" y="1400389"/>
            <a:ext cx="6781878" cy="2168979"/>
          </a:xfrm>
          <a:prstGeom prst="rect">
            <a:avLst/>
          </a:prstGeom>
        </p:spPr>
      </p:pic>
      <p:sp>
        <p:nvSpPr>
          <p:cNvPr id="17" name="나눔스퀘어 Light">
            <a:extLst>
              <a:ext uri="{FF2B5EF4-FFF2-40B4-BE49-F238E27FC236}">
                <a16:creationId xmlns:a16="http://schemas.microsoft.com/office/drawing/2014/main" id="{B679B56A-8FA7-2B84-42F9-B61D22399C67}"/>
              </a:ext>
            </a:extLst>
          </p:cNvPr>
          <p:cNvSpPr txBox="1"/>
          <p:nvPr/>
        </p:nvSpPr>
        <p:spPr>
          <a:xfrm>
            <a:off x="8536030" y="1689147"/>
            <a:ext cx="223811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6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7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8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9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10</a:t>
            </a: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번째 반복입니다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BDF6598E-EF2D-C9B6-8CF3-A8C4F341EBE1}"/>
              </a:ext>
            </a:extLst>
          </p:cNvPr>
          <p:cNvSpPr txBox="1"/>
          <p:nvPr/>
        </p:nvSpPr>
        <p:spPr>
          <a:xfrm>
            <a:off x="8356055" y="129665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3AECD8-4646-5414-0EB1-01B5BB6A2DE7}"/>
              </a:ext>
            </a:extLst>
          </p:cNvPr>
          <p:cNvSpPr/>
          <p:nvPr/>
        </p:nvSpPr>
        <p:spPr>
          <a:xfrm>
            <a:off x="-2393043" y="5062152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446CB8-796F-6003-5E76-1BA6A8B16CEC}"/>
              </a:ext>
            </a:extLst>
          </p:cNvPr>
          <p:cNvSpPr/>
          <p:nvPr/>
        </p:nvSpPr>
        <p:spPr>
          <a:xfrm>
            <a:off x="2353440" y="2257891"/>
            <a:ext cx="705082" cy="300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4BB99764-F174-1F99-E922-48B290A5FE19}"/>
              </a:ext>
            </a:extLst>
          </p:cNvPr>
          <p:cNvSpPr txBox="1"/>
          <p:nvPr/>
        </p:nvSpPr>
        <p:spPr>
          <a:xfrm>
            <a:off x="2247855" y="1857781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1~10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까지의 범위 만들기</a:t>
            </a:r>
          </a:p>
        </p:txBody>
      </p:sp>
    </p:spTree>
    <p:extLst>
      <p:ext uri="{BB962C8B-B14F-4D97-AF65-F5344CB8AC3E}">
        <p14:creationId xmlns:p14="http://schemas.microsoft.com/office/powerpoint/2010/main" val="322070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01871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범위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88007ED8-6D17-A839-B3F3-856E6E36D7B8}"/>
              </a:ext>
            </a:extLst>
          </p:cNvPr>
          <p:cNvSpPr txBox="1"/>
          <p:nvPr/>
        </p:nvSpPr>
        <p:spPr>
          <a:xfrm>
            <a:off x="366745" y="815614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범위 만들기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3AECD8-4646-5414-0EB1-01B5BB6A2DE7}"/>
              </a:ext>
            </a:extLst>
          </p:cNvPr>
          <p:cNvSpPr/>
          <p:nvPr/>
        </p:nvSpPr>
        <p:spPr>
          <a:xfrm>
            <a:off x="-2393043" y="5062152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52B6B-CD43-E978-1700-34406BA53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20" b="27417"/>
          <a:stretch/>
        </p:blipFill>
        <p:spPr>
          <a:xfrm>
            <a:off x="817985" y="1366083"/>
            <a:ext cx="2792962" cy="1232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9951ED-7C5B-AD59-6A10-67DD34C4C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42"/>
          <a:stretch/>
        </p:blipFill>
        <p:spPr>
          <a:xfrm>
            <a:off x="5907575" y="1366083"/>
            <a:ext cx="2959161" cy="1232836"/>
          </a:xfrm>
          <a:prstGeom prst="rect">
            <a:avLst/>
          </a:prstGeom>
        </p:spPr>
      </p:pic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94601E1-71B9-9940-0BE6-7B0E642C4D03}"/>
              </a:ext>
            </a:extLst>
          </p:cNvPr>
          <p:cNvSpPr txBox="1"/>
          <p:nvPr/>
        </p:nvSpPr>
        <p:spPr>
          <a:xfrm>
            <a:off x="5387911" y="815614"/>
            <a:ext cx="483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마지막 요소는 포함하지 않는 범위 만들기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64E353C6-9931-7776-9BB2-38DC87D6573A}"/>
              </a:ext>
            </a:extLst>
          </p:cNvPr>
          <p:cNvSpPr txBox="1"/>
          <p:nvPr/>
        </p:nvSpPr>
        <p:spPr>
          <a:xfrm>
            <a:off x="366745" y="3094327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범위를 만들 때 수들의 간격 주기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71D15E-259D-7C19-9F8D-811536131A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79"/>
          <a:stretch/>
        </p:blipFill>
        <p:spPr>
          <a:xfrm>
            <a:off x="817985" y="3642957"/>
            <a:ext cx="3894015" cy="1384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42C219-CBF0-0AD0-4E08-D02496F9D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42957"/>
            <a:ext cx="5483287" cy="1456498"/>
          </a:xfrm>
          <a:prstGeom prst="rect">
            <a:avLst/>
          </a:prstGeom>
        </p:spPr>
      </p:pic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8124E29-E522-4DB9-7CBF-C456E7A8FD8B}"/>
              </a:ext>
            </a:extLst>
          </p:cNvPr>
          <p:cNvSpPr txBox="1"/>
          <p:nvPr/>
        </p:nvSpPr>
        <p:spPr>
          <a:xfrm>
            <a:off x="5387911" y="3094327"/>
            <a:ext cx="2765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내림차순 범위 만들기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916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779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for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88007ED8-6D17-A839-B3F3-856E6E36D7B8}"/>
              </a:ext>
            </a:extLst>
          </p:cNvPr>
          <p:cNvSpPr txBox="1"/>
          <p:nvPr/>
        </p:nvSpPr>
        <p:spPr>
          <a:xfrm>
            <a:off x="366745" y="815614"/>
            <a:ext cx="5723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범위가 아니라 리스트 또는 배열을 사용할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3AECD8-4646-5414-0EB1-01B5BB6A2DE7}"/>
              </a:ext>
            </a:extLst>
          </p:cNvPr>
          <p:cNvSpPr/>
          <p:nvPr/>
        </p:nvSpPr>
        <p:spPr>
          <a:xfrm>
            <a:off x="-2393043" y="5062152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DB7A5D-B6EC-0A7E-5B01-3FBD9F30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87" y="1619175"/>
            <a:ext cx="6523548" cy="4133733"/>
          </a:xfrm>
          <a:prstGeom prst="rect">
            <a:avLst/>
          </a:prstGeom>
        </p:spPr>
      </p:pic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C09A36DE-049D-63C8-87B4-4C7E1112E783}"/>
              </a:ext>
            </a:extLst>
          </p:cNvPr>
          <p:cNvSpPr txBox="1"/>
          <p:nvPr/>
        </p:nvSpPr>
        <p:spPr>
          <a:xfrm>
            <a:off x="8720608" y="2099225"/>
            <a:ext cx="1535998" cy="336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EDCAN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App:ple</a:t>
            </a: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Pi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IWOP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Zer0pen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AnA</a:t>
            </a:r>
            <a:endParaRPr lang="ko-KR" altLang="en-US" sz="2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FD91A0B8-9699-EDD6-F21D-ECB3B659BE5F}"/>
              </a:ext>
            </a:extLst>
          </p:cNvPr>
          <p:cNvSpPr txBox="1"/>
          <p:nvPr/>
        </p:nvSpPr>
        <p:spPr>
          <a:xfrm>
            <a:off x="8271309" y="177293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202408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while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문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E5BCA706-A6FA-22CC-EBE6-2BF8766F7EB3}"/>
              </a:ext>
            </a:extLst>
          </p:cNvPr>
          <p:cNvSpPr txBox="1"/>
          <p:nvPr/>
        </p:nvSpPr>
        <p:spPr>
          <a:xfrm>
            <a:off x="729512" y="2967335"/>
            <a:ext cx="745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</a:t>
            </a:r>
            <a:r>
              <a:rPr lang="ko-KR" altLang="en-US" sz="5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언어의 </a:t>
            </a:r>
            <a:r>
              <a:rPr lang="en-US" altLang="ko-KR" sz="5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while</a:t>
            </a:r>
            <a:r>
              <a:rPr lang="ko-KR" altLang="en-US" sz="5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문과 동일</a:t>
            </a:r>
          </a:p>
        </p:txBody>
      </p:sp>
      <p:pic>
        <p:nvPicPr>
          <p:cNvPr id="20" name="Picture 2" descr="블로그 극혐 이모티콘 | 과거 유머 게시판(2)">
            <a:extLst>
              <a:ext uri="{FF2B5EF4-FFF2-40B4-BE49-F238E27FC236}">
                <a16:creationId xmlns:a16="http://schemas.microsoft.com/office/drawing/2014/main" id="{E992A631-6FF3-D327-2CF2-98F010A0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93" y="1979356"/>
            <a:ext cx="3302767" cy="2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07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Java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2BD5288-FE55-DF7F-C76C-4D2712C0712B}"/>
              </a:ext>
            </a:extLst>
          </p:cNvPr>
          <p:cNvSpPr txBox="1"/>
          <p:nvPr/>
        </p:nvSpPr>
        <p:spPr>
          <a:xfrm>
            <a:off x="644071" y="1018602"/>
            <a:ext cx="6232796" cy="1701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1991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오라클에서 제작한 언어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개발에 사용된다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권장 되지 않음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지향 언어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 Bold">
            <a:extLst>
              <a:ext uri="{FF2B5EF4-FFF2-40B4-BE49-F238E27FC236}">
                <a16:creationId xmlns:a16="http://schemas.microsoft.com/office/drawing/2014/main" id="{0A921E23-5E97-DAC4-6A4E-428957BF314F}"/>
              </a:ext>
            </a:extLst>
          </p:cNvPr>
          <p:cNvSpPr txBox="1"/>
          <p:nvPr/>
        </p:nvSpPr>
        <p:spPr>
          <a:xfrm>
            <a:off x="428173" y="3359380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Java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빌드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467ACC-85F7-32DF-99EE-66AA030DDD65}"/>
              </a:ext>
            </a:extLst>
          </p:cNvPr>
          <p:cNvGrpSpPr/>
          <p:nvPr/>
        </p:nvGrpSpPr>
        <p:grpSpPr>
          <a:xfrm>
            <a:off x="1017125" y="4161311"/>
            <a:ext cx="1167274" cy="1167274"/>
            <a:chOff x="1017125" y="4161311"/>
            <a:chExt cx="1167274" cy="116727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9C3BC83-9546-A803-0EC7-05608F52F9E4}"/>
                </a:ext>
              </a:extLst>
            </p:cNvPr>
            <p:cNvSpPr/>
            <p:nvPr/>
          </p:nvSpPr>
          <p:spPr>
            <a:xfrm>
              <a:off x="1017125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나눔스퀘어 Light">
              <a:extLst>
                <a:ext uri="{FF2B5EF4-FFF2-40B4-BE49-F238E27FC236}">
                  <a16:creationId xmlns:a16="http://schemas.microsoft.com/office/drawing/2014/main" id="{995E4BF4-EB47-FF7D-7DB3-FE8983478B26}"/>
                </a:ext>
              </a:extLst>
            </p:cNvPr>
            <p:cNvSpPr txBox="1"/>
            <p:nvPr/>
          </p:nvSpPr>
          <p:spPr>
            <a:xfrm>
              <a:off x="1251628" y="4391005"/>
              <a:ext cx="698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71583B-BCF4-4C46-42F8-0117C98C29BF}"/>
              </a:ext>
            </a:extLst>
          </p:cNvPr>
          <p:cNvGrpSpPr/>
          <p:nvPr/>
        </p:nvGrpSpPr>
        <p:grpSpPr>
          <a:xfrm>
            <a:off x="5512363" y="4161311"/>
            <a:ext cx="1167274" cy="1167274"/>
            <a:chOff x="4652690" y="4161311"/>
            <a:chExt cx="1167274" cy="11672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F87A8D-8206-0A27-0D3A-2EE69CE11D34}"/>
                </a:ext>
              </a:extLst>
            </p:cNvPr>
            <p:cNvSpPr/>
            <p:nvPr/>
          </p:nvSpPr>
          <p:spPr>
            <a:xfrm>
              <a:off x="4652690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나눔스퀘어 Light">
              <a:extLst>
                <a:ext uri="{FF2B5EF4-FFF2-40B4-BE49-F238E27FC236}">
                  <a16:creationId xmlns:a16="http://schemas.microsoft.com/office/drawing/2014/main" id="{AE84055D-4677-FE86-DA8E-E9285290660E}"/>
                </a:ext>
              </a:extLst>
            </p:cNvPr>
            <p:cNvSpPr txBox="1"/>
            <p:nvPr/>
          </p:nvSpPr>
          <p:spPr>
            <a:xfrm>
              <a:off x="4839424" y="4391005"/>
              <a:ext cx="7938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B62486-1774-559A-E69A-5F4EB1DAACB1}"/>
              </a:ext>
            </a:extLst>
          </p:cNvPr>
          <p:cNvGrpSpPr/>
          <p:nvPr/>
        </p:nvGrpSpPr>
        <p:grpSpPr>
          <a:xfrm>
            <a:off x="10007601" y="4161311"/>
            <a:ext cx="1167274" cy="1167274"/>
            <a:chOff x="8288255" y="4161311"/>
            <a:chExt cx="1167274" cy="11672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B1202-B755-7DD5-0AAE-888535A49FE6}"/>
                </a:ext>
              </a:extLst>
            </p:cNvPr>
            <p:cNvSpPr/>
            <p:nvPr/>
          </p:nvSpPr>
          <p:spPr>
            <a:xfrm>
              <a:off x="8288255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나눔스퀘어 Light">
              <a:extLst>
                <a:ext uri="{FF2B5EF4-FFF2-40B4-BE49-F238E27FC236}">
                  <a16:creationId xmlns:a16="http://schemas.microsoft.com/office/drawing/2014/main" id="{970F9B03-06FA-F090-4704-E0AFF119B9BF}"/>
                </a:ext>
              </a:extLst>
            </p:cNvPr>
            <p:cNvSpPr txBox="1"/>
            <p:nvPr/>
          </p:nvSpPr>
          <p:spPr>
            <a:xfrm>
              <a:off x="8428501" y="4544893"/>
              <a:ext cx="8867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기계어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1A6AE5-B1EE-34D6-D1E6-6E92CA7F73C9}"/>
              </a:ext>
            </a:extLst>
          </p:cNvPr>
          <p:cNvCxnSpPr>
            <a:stCxn id="2" idx="3"/>
            <a:endCxn id="26" idx="1"/>
          </p:cNvCxnSpPr>
          <p:nvPr/>
        </p:nvCxnSpPr>
        <p:spPr>
          <a:xfrm>
            <a:off x="2184399" y="4744948"/>
            <a:ext cx="332796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9CADE54-4CF4-34BA-E00A-F2A95943406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679637" y="4744948"/>
            <a:ext cx="332796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DE21331B-A98F-0CA5-94A0-603B971AA699}"/>
              </a:ext>
            </a:extLst>
          </p:cNvPr>
          <p:cNvSpPr txBox="1"/>
          <p:nvPr/>
        </p:nvSpPr>
        <p:spPr>
          <a:xfrm>
            <a:off x="2901472" y="4195610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컴파일러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(JVM )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42C3695A-28B3-C70B-69A0-507EF674C601}"/>
              </a:ext>
            </a:extLst>
          </p:cNvPr>
          <p:cNvSpPr txBox="1"/>
          <p:nvPr/>
        </p:nvSpPr>
        <p:spPr>
          <a:xfrm>
            <a:off x="7666190" y="419561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인터프리터</a:t>
            </a: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49CA2401-4E04-9803-7E87-734E1B7E6950}"/>
              </a:ext>
            </a:extLst>
          </p:cNvPr>
          <p:cNvSpPr txBox="1"/>
          <p:nvPr/>
        </p:nvSpPr>
        <p:spPr>
          <a:xfrm>
            <a:off x="6200560" y="6255139"/>
            <a:ext cx="587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JVM : Java Virtual Machine,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 가상 머신</a:t>
            </a:r>
          </a:p>
        </p:txBody>
      </p:sp>
      <p:sp>
        <p:nvSpPr>
          <p:cNvPr id="32" name="나눔스퀘어 Light">
            <a:extLst>
              <a:ext uri="{FF2B5EF4-FFF2-40B4-BE49-F238E27FC236}">
                <a16:creationId xmlns:a16="http://schemas.microsoft.com/office/drawing/2014/main" id="{B49AFB48-2ED4-9F7E-BA3A-72CE0C98884E}"/>
              </a:ext>
            </a:extLst>
          </p:cNvPr>
          <p:cNvSpPr txBox="1"/>
          <p:nvPr/>
        </p:nvSpPr>
        <p:spPr>
          <a:xfrm>
            <a:off x="6199480" y="573554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TMI</a:t>
            </a:r>
            <a:endParaRPr lang="ko-KR" altLang="en-US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54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6781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Java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100%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호환되는 이유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467ACC-85F7-32DF-99EE-66AA030DDD65}"/>
              </a:ext>
            </a:extLst>
          </p:cNvPr>
          <p:cNvGrpSpPr/>
          <p:nvPr/>
        </p:nvGrpSpPr>
        <p:grpSpPr>
          <a:xfrm>
            <a:off x="1017125" y="1831755"/>
            <a:ext cx="1167274" cy="1167274"/>
            <a:chOff x="1017125" y="4161311"/>
            <a:chExt cx="1167274" cy="116727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9C3BC83-9546-A803-0EC7-05608F52F9E4}"/>
                </a:ext>
              </a:extLst>
            </p:cNvPr>
            <p:cNvSpPr/>
            <p:nvPr/>
          </p:nvSpPr>
          <p:spPr>
            <a:xfrm>
              <a:off x="1017125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나눔스퀘어 Light">
              <a:extLst>
                <a:ext uri="{FF2B5EF4-FFF2-40B4-BE49-F238E27FC236}">
                  <a16:creationId xmlns:a16="http://schemas.microsoft.com/office/drawing/2014/main" id="{995E4BF4-EB47-FF7D-7DB3-FE8983478B26}"/>
                </a:ext>
              </a:extLst>
            </p:cNvPr>
            <p:cNvSpPr txBox="1"/>
            <p:nvPr/>
          </p:nvSpPr>
          <p:spPr>
            <a:xfrm>
              <a:off x="1251628" y="4391005"/>
              <a:ext cx="6982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D71583B-BCF4-4C46-42F8-0117C98C29BF}"/>
              </a:ext>
            </a:extLst>
          </p:cNvPr>
          <p:cNvGrpSpPr/>
          <p:nvPr/>
        </p:nvGrpSpPr>
        <p:grpSpPr>
          <a:xfrm>
            <a:off x="5512363" y="1831755"/>
            <a:ext cx="1167274" cy="1167274"/>
            <a:chOff x="4652690" y="4161311"/>
            <a:chExt cx="1167274" cy="116727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BF87A8D-8206-0A27-0D3A-2EE69CE11D34}"/>
                </a:ext>
              </a:extLst>
            </p:cNvPr>
            <p:cNvSpPr/>
            <p:nvPr/>
          </p:nvSpPr>
          <p:spPr>
            <a:xfrm>
              <a:off x="4652690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나눔스퀘어 Light">
              <a:extLst>
                <a:ext uri="{FF2B5EF4-FFF2-40B4-BE49-F238E27FC236}">
                  <a16:creationId xmlns:a16="http://schemas.microsoft.com/office/drawing/2014/main" id="{AE84055D-4677-FE86-DA8E-E9285290660E}"/>
                </a:ext>
              </a:extLst>
            </p:cNvPr>
            <p:cNvSpPr txBox="1"/>
            <p:nvPr/>
          </p:nvSpPr>
          <p:spPr>
            <a:xfrm>
              <a:off x="4839424" y="4391005"/>
              <a:ext cx="7938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Class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B62486-1774-559A-E69A-5F4EB1DAACB1}"/>
              </a:ext>
            </a:extLst>
          </p:cNvPr>
          <p:cNvGrpSpPr/>
          <p:nvPr/>
        </p:nvGrpSpPr>
        <p:grpSpPr>
          <a:xfrm>
            <a:off x="10007601" y="1831755"/>
            <a:ext cx="1167274" cy="1167274"/>
            <a:chOff x="8288255" y="4161311"/>
            <a:chExt cx="1167274" cy="116727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AB1202-B755-7DD5-0AAE-888535A49FE6}"/>
                </a:ext>
              </a:extLst>
            </p:cNvPr>
            <p:cNvSpPr/>
            <p:nvPr/>
          </p:nvSpPr>
          <p:spPr>
            <a:xfrm>
              <a:off x="8288255" y="4161311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나눔스퀘어 Light">
              <a:extLst>
                <a:ext uri="{FF2B5EF4-FFF2-40B4-BE49-F238E27FC236}">
                  <a16:creationId xmlns:a16="http://schemas.microsoft.com/office/drawing/2014/main" id="{970F9B03-06FA-F090-4704-E0AFF119B9BF}"/>
                </a:ext>
              </a:extLst>
            </p:cNvPr>
            <p:cNvSpPr txBox="1"/>
            <p:nvPr/>
          </p:nvSpPr>
          <p:spPr>
            <a:xfrm>
              <a:off x="8428501" y="4544893"/>
              <a:ext cx="8867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기계어</a:t>
              </a:r>
            </a:p>
          </p:txBody>
        </p:sp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1A6AE5-B1EE-34D6-D1E6-6E92CA7F73C9}"/>
              </a:ext>
            </a:extLst>
          </p:cNvPr>
          <p:cNvCxnSpPr>
            <a:stCxn id="2" idx="3"/>
            <a:endCxn id="26" idx="1"/>
          </p:cNvCxnSpPr>
          <p:nvPr/>
        </p:nvCxnSpPr>
        <p:spPr>
          <a:xfrm>
            <a:off x="2184399" y="2415392"/>
            <a:ext cx="332796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9CADE54-4CF4-34BA-E00A-F2A95943406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679637" y="2415392"/>
            <a:ext cx="3327964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DE21331B-A98F-0CA5-94A0-603B971AA699}"/>
              </a:ext>
            </a:extLst>
          </p:cNvPr>
          <p:cNvSpPr txBox="1"/>
          <p:nvPr/>
        </p:nvSpPr>
        <p:spPr>
          <a:xfrm>
            <a:off x="3040577" y="1779301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컴파일러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(JVM )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42C3695A-28B3-C70B-69A0-507EF674C601}"/>
              </a:ext>
            </a:extLst>
          </p:cNvPr>
          <p:cNvSpPr txBox="1"/>
          <p:nvPr/>
        </p:nvSpPr>
        <p:spPr>
          <a:xfrm>
            <a:off x="7666190" y="186605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인터프리터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F0C49E-E77F-B2A2-175A-5DAEDF13BE43}"/>
              </a:ext>
            </a:extLst>
          </p:cNvPr>
          <p:cNvGrpSpPr/>
          <p:nvPr/>
        </p:nvGrpSpPr>
        <p:grpSpPr>
          <a:xfrm>
            <a:off x="2032785" y="4775746"/>
            <a:ext cx="1167274" cy="1167274"/>
            <a:chOff x="2032785" y="4775746"/>
            <a:chExt cx="1167274" cy="116727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A3C5ACC-ABF0-AD49-136C-0F11B06D6421}"/>
                </a:ext>
              </a:extLst>
            </p:cNvPr>
            <p:cNvSpPr/>
            <p:nvPr/>
          </p:nvSpPr>
          <p:spPr>
            <a:xfrm>
              <a:off x="2032785" y="4775746"/>
              <a:ext cx="1167274" cy="116727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나눔스퀘어 Light">
              <a:extLst>
                <a:ext uri="{FF2B5EF4-FFF2-40B4-BE49-F238E27FC236}">
                  <a16:creationId xmlns:a16="http://schemas.microsoft.com/office/drawing/2014/main" id="{B8696E96-3F51-270C-0576-F66CDCC6BAFB}"/>
                </a:ext>
              </a:extLst>
            </p:cNvPr>
            <p:cNvSpPr txBox="1"/>
            <p:nvPr/>
          </p:nvSpPr>
          <p:spPr>
            <a:xfrm>
              <a:off x="2192268" y="5005440"/>
              <a:ext cx="8483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Kotlin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</a:t>
              </a:r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278BF18-5A61-5375-A7EC-338F4BDC7033}"/>
              </a:ext>
            </a:extLst>
          </p:cNvPr>
          <p:cNvCxnSpPr>
            <a:cxnSpLocks/>
            <a:stCxn id="32" idx="0"/>
            <a:endCxn id="26" idx="2"/>
          </p:cNvCxnSpPr>
          <p:nvPr/>
        </p:nvCxnSpPr>
        <p:spPr>
          <a:xfrm flipV="1">
            <a:off x="2616422" y="2999029"/>
            <a:ext cx="3479578" cy="177671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나눔스퀘어 Light">
            <a:extLst>
              <a:ext uri="{FF2B5EF4-FFF2-40B4-BE49-F238E27FC236}">
                <a16:creationId xmlns:a16="http://schemas.microsoft.com/office/drawing/2014/main" id="{BBE0FFF0-1720-8C12-7600-173D6C1C28FD}"/>
              </a:ext>
            </a:extLst>
          </p:cNvPr>
          <p:cNvSpPr txBox="1"/>
          <p:nvPr/>
        </p:nvSpPr>
        <p:spPr>
          <a:xfrm>
            <a:off x="993544" y="1402604"/>
            <a:ext cx="1214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</a:t>
            </a:r>
          </a:p>
        </p:txBody>
      </p:sp>
      <p:sp>
        <p:nvSpPr>
          <p:cNvPr id="38" name="나눔스퀘어 Light">
            <a:extLst>
              <a:ext uri="{FF2B5EF4-FFF2-40B4-BE49-F238E27FC236}">
                <a16:creationId xmlns:a16="http://schemas.microsoft.com/office/drawing/2014/main" id="{71DA7097-D5EA-CEE2-246F-D0ADD2B10C87}"/>
              </a:ext>
            </a:extLst>
          </p:cNvPr>
          <p:cNvSpPr txBox="1"/>
          <p:nvPr/>
        </p:nvSpPr>
        <p:spPr>
          <a:xfrm>
            <a:off x="5386511" y="138667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바이트 코드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639F1ABF-11A9-DB90-50D8-7BF53F888108}"/>
              </a:ext>
            </a:extLst>
          </p:cNvPr>
          <p:cNvSpPr txBox="1"/>
          <p:nvPr/>
        </p:nvSpPr>
        <p:spPr>
          <a:xfrm>
            <a:off x="6200560" y="6255139"/>
            <a:ext cx="587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JVM : Java Virtual Machine,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자바 가상 머신</a:t>
            </a:r>
          </a:p>
        </p:txBody>
      </p:sp>
      <p:sp>
        <p:nvSpPr>
          <p:cNvPr id="42" name="나눔스퀘어 Light">
            <a:extLst>
              <a:ext uri="{FF2B5EF4-FFF2-40B4-BE49-F238E27FC236}">
                <a16:creationId xmlns:a16="http://schemas.microsoft.com/office/drawing/2014/main" id="{89C6C64D-ACC4-AF4B-A291-140C0FD2A53D}"/>
              </a:ext>
            </a:extLst>
          </p:cNvPr>
          <p:cNvSpPr txBox="1"/>
          <p:nvPr/>
        </p:nvSpPr>
        <p:spPr>
          <a:xfrm>
            <a:off x="6199480" y="573554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TMI</a:t>
            </a:r>
            <a:endParaRPr lang="ko-KR" altLang="en-US" sz="2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46CA20E6-ED72-C6F1-DF67-291960A38CAE}"/>
              </a:ext>
            </a:extLst>
          </p:cNvPr>
          <p:cNvSpPr txBox="1"/>
          <p:nvPr/>
        </p:nvSpPr>
        <p:spPr>
          <a:xfrm>
            <a:off x="4356211" y="3937312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컴파일러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(JVM )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6781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Java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100%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호환되는 이유</a:t>
            </a: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461E92-5AE5-A59D-2B71-60CFEB88E453}"/>
              </a:ext>
            </a:extLst>
          </p:cNvPr>
          <p:cNvGrpSpPr/>
          <p:nvPr/>
        </p:nvGrpSpPr>
        <p:grpSpPr>
          <a:xfrm>
            <a:off x="778802" y="2354284"/>
            <a:ext cx="5621519" cy="3590348"/>
            <a:chOff x="2002970" y="1750274"/>
            <a:chExt cx="5621519" cy="359034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31D4AC-5FBF-5743-0CD7-902B1D272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8" t="13455" r="258" b="14939"/>
            <a:stretch/>
          </p:blipFill>
          <p:spPr>
            <a:xfrm>
              <a:off x="2002970" y="1750274"/>
              <a:ext cx="5621519" cy="3018968"/>
            </a:xfrm>
            <a:prstGeom prst="rect">
              <a:avLst/>
            </a:prstGeom>
          </p:spPr>
        </p:pic>
        <p:sp>
          <p:nvSpPr>
            <p:cNvPr id="41" name="나눔스퀘어OTF">
              <a:extLst>
                <a:ext uri="{FF2B5EF4-FFF2-40B4-BE49-F238E27FC236}">
                  <a16:creationId xmlns:a16="http://schemas.microsoft.com/office/drawing/2014/main" id="{881324AE-98BC-3A9F-556A-6286C56547AD}"/>
                </a:ext>
              </a:extLst>
            </p:cNvPr>
            <p:cNvSpPr txBox="1"/>
            <p:nvPr/>
          </p:nvSpPr>
          <p:spPr>
            <a:xfrm>
              <a:off x="2002970" y="4940512"/>
              <a:ext cx="5126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ko-KR" sz="2000" b="0" i="0" dirty="0">
                  <a:effectLst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JVM, JRE, JDK</a:t>
              </a:r>
              <a:r>
                <a:rPr lang="ko-KR" altLang="en-US" sz="2000" b="0" i="0" dirty="0">
                  <a:effectLst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가 </a:t>
              </a:r>
              <a:r>
                <a:rPr lang="ko-KR" altLang="en-US" sz="2000" b="0" i="0" dirty="0" err="1">
                  <a:effectLst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뭔가요</a:t>
              </a:r>
              <a:r>
                <a:rPr lang="en-US" altLang="ko-KR" sz="2000" b="0" i="0" dirty="0">
                  <a:effectLst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? - </a:t>
              </a:r>
              <a:r>
                <a:rPr lang="ko-KR" altLang="en-US" sz="2000" b="0" i="0" dirty="0">
                  <a:effectLst/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얄팍한 코딩사전</a:t>
              </a:r>
              <a:endParaRPr lang="en-US" altLang="ko-KR" sz="2000" b="0" i="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44" name="나눔스퀘어OTF">
            <a:hlinkClick r:id="rId3"/>
            <a:extLst>
              <a:ext uri="{FF2B5EF4-FFF2-40B4-BE49-F238E27FC236}">
                <a16:creationId xmlns:a16="http://schemas.microsoft.com/office/drawing/2014/main" id="{4B6B47F0-FF81-8681-C6C3-4871EAA2B127}"/>
              </a:ext>
            </a:extLst>
          </p:cNvPr>
          <p:cNvSpPr txBox="1"/>
          <p:nvPr/>
        </p:nvSpPr>
        <p:spPr>
          <a:xfrm>
            <a:off x="6523528" y="3659868"/>
            <a:ext cx="384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u="sng" dirty="0">
                <a:solidFill>
                  <a:srgbClr val="0070C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https://youtu.be/VvVruEDCSSY</a:t>
            </a:r>
            <a:endParaRPr lang="ko-KR" altLang="en-US" sz="2000" u="sng" dirty="0">
              <a:solidFill>
                <a:srgbClr val="0070C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나눔스퀘어OTF Bold">
            <a:extLst>
              <a:ext uri="{FF2B5EF4-FFF2-40B4-BE49-F238E27FC236}">
                <a16:creationId xmlns:a16="http://schemas.microsoft.com/office/drawing/2014/main" id="{DB13F3FF-D9A3-A347-DF35-1D777D19B41F}"/>
              </a:ext>
            </a:extLst>
          </p:cNvPr>
          <p:cNvSpPr txBox="1"/>
          <p:nvPr/>
        </p:nvSpPr>
        <p:spPr>
          <a:xfrm>
            <a:off x="778802" y="1091744"/>
            <a:ext cx="5538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더 자세한 내용은 이 영상을 참고하자</a:t>
            </a:r>
          </a:p>
        </p:txBody>
      </p:sp>
    </p:spTree>
    <p:extLst>
      <p:ext uri="{BB962C8B-B14F-4D97-AF65-F5344CB8AC3E}">
        <p14:creationId xmlns:p14="http://schemas.microsoft.com/office/powerpoint/2010/main" val="378000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나눔스퀘어OTF ExtraBold">
            <a:extLst>
              <a:ext uri="{FF2B5EF4-FFF2-40B4-BE49-F238E27FC236}">
                <a16:creationId xmlns:a16="http://schemas.microsoft.com/office/drawing/2014/main" id="{5C930876-4B66-3416-7848-579A4CBE5320}"/>
              </a:ext>
            </a:extLst>
          </p:cNvPr>
          <p:cNvSpPr txBox="1"/>
          <p:nvPr/>
        </p:nvSpPr>
        <p:spPr>
          <a:xfrm>
            <a:off x="198794" y="267185"/>
            <a:ext cx="8200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 안드로이드 개발 언어가 된 이유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(TMI)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나눔스퀘어OTF ExtraBold">
            <a:extLst>
              <a:ext uri="{FF2B5EF4-FFF2-40B4-BE49-F238E27FC236}">
                <a16:creationId xmlns:a16="http://schemas.microsoft.com/office/drawing/2014/main" id="{EC0476BA-BBC5-4ECD-FE9F-6FC567A31AAF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0" name="나눔스퀘어OTF Bold">
            <a:extLst>
              <a:ext uri="{FF2B5EF4-FFF2-40B4-BE49-F238E27FC236}">
                <a16:creationId xmlns:a16="http://schemas.microsoft.com/office/drawing/2014/main" id="{09F96E2D-4AEC-5865-7078-C178AEA563FF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1" name="나눔스퀘어 Light">
            <a:extLst>
              <a:ext uri="{FF2B5EF4-FFF2-40B4-BE49-F238E27FC236}">
                <a16:creationId xmlns:a16="http://schemas.microsoft.com/office/drawing/2014/main" id="{FD85FDA5-F1C2-EA1E-581D-050C57662E63}"/>
              </a:ext>
            </a:extLst>
          </p:cNvPr>
          <p:cNvSpPr txBox="1"/>
          <p:nvPr/>
        </p:nvSpPr>
        <p:spPr>
          <a:xfrm>
            <a:off x="-3496127" y="2598919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나눔스퀘어OTF">
            <a:extLst>
              <a:ext uri="{FF2B5EF4-FFF2-40B4-BE49-F238E27FC236}">
                <a16:creationId xmlns:a16="http://schemas.microsoft.com/office/drawing/2014/main" id="{8334929E-A7C4-1503-CCE1-EA5E78A42EEE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나눔스퀘어 Light">
            <a:extLst>
              <a:ext uri="{FF2B5EF4-FFF2-40B4-BE49-F238E27FC236}">
                <a16:creationId xmlns:a16="http://schemas.microsoft.com/office/drawing/2014/main" id="{0496A09D-BAD8-D30D-4235-82B4FE57AF5B}"/>
              </a:ext>
            </a:extLst>
          </p:cNvPr>
          <p:cNvSpPr txBox="1"/>
          <p:nvPr/>
        </p:nvSpPr>
        <p:spPr>
          <a:xfrm>
            <a:off x="-3496127" y="3259758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DFCF6480-34D2-DFE5-F844-FD6318E5C8EF}"/>
              </a:ext>
            </a:extLst>
          </p:cNvPr>
          <p:cNvSpPr txBox="1"/>
          <p:nvPr/>
        </p:nvSpPr>
        <p:spPr>
          <a:xfrm>
            <a:off x="-3496129" y="3749348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207DC4-F7D8-30BB-C8B6-4589B3D69695}"/>
              </a:ext>
            </a:extLst>
          </p:cNvPr>
          <p:cNvSpPr/>
          <p:nvPr/>
        </p:nvSpPr>
        <p:spPr>
          <a:xfrm>
            <a:off x="-2393043" y="5761398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7EDAE8-1D42-F646-0A55-2950A965D6B5}"/>
              </a:ext>
            </a:extLst>
          </p:cNvPr>
          <p:cNvSpPr/>
          <p:nvPr/>
        </p:nvSpPr>
        <p:spPr>
          <a:xfrm>
            <a:off x="-2393043" y="6403779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0E34264-B217-4E63-7451-3F8A51C1B7D1}"/>
              </a:ext>
            </a:extLst>
          </p:cNvPr>
          <p:cNvCxnSpPr/>
          <p:nvPr/>
        </p:nvCxnSpPr>
        <p:spPr>
          <a:xfrm>
            <a:off x="-2512333" y="4584864"/>
            <a:ext cx="1701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82FAC62-8BDE-95C4-B2E4-066FDC58B6B2}"/>
              </a:ext>
            </a:extLst>
          </p:cNvPr>
          <p:cNvSpPr txBox="1"/>
          <p:nvPr/>
        </p:nvSpPr>
        <p:spPr>
          <a:xfrm>
            <a:off x="611414" y="1117581"/>
            <a:ext cx="559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기존의 안드로이드 개발 언어는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6AD4D33A-959B-CAF6-282E-E47E27BF53CD}"/>
              </a:ext>
            </a:extLst>
          </p:cNvPr>
          <p:cNvSpPr txBox="1"/>
          <p:nvPr/>
        </p:nvSpPr>
        <p:spPr>
          <a:xfrm>
            <a:off x="611414" y="1779301"/>
            <a:ext cx="7406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Java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제작한 오라클이 자신들의 언어로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안드로이드를 만들었다는 이유로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구글에 소송을 걸었다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331C2D1E-9DF5-9B34-D83E-F9F2D6D75715}"/>
              </a:ext>
            </a:extLst>
          </p:cNvPr>
          <p:cNvSpPr txBox="1"/>
          <p:nvPr/>
        </p:nvSpPr>
        <p:spPr>
          <a:xfrm>
            <a:off x="611414" y="2877076"/>
            <a:ext cx="10550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Java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100%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호환되고 문법이 더 간단한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공식 언어로 지정하고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대부분의 회사에서도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Kotlin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사용해서 개발하는 추세이다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94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5163694" y="2828836"/>
            <a:ext cx="1864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출력</a:t>
            </a:r>
            <a:endParaRPr lang="ko-KR" altLang="en-US" sz="7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00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1776</Words>
  <Application>Microsoft Office PowerPoint</Application>
  <PresentationFormat>와이드스크린</PresentationFormat>
  <Paragraphs>565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나눔스퀘어 ExtraBold</vt:lpstr>
      <vt:lpstr>나눔스퀘어_ac Bold</vt:lpstr>
      <vt:lpstr>나눔스퀘어_ac</vt:lpstr>
      <vt:lpstr>나눔스퀘어 Bold</vt:lpstr>
      <vt:lpstr>나눔스퀘어 Light</vt:lpstr>
      <vt:lpstr>나눔스퀘어_ac ExtraBold</vt:lpstr>
      <vt:lpstr>Arial</vt:lpstr>
      <vt:lpstr>Consolas</vt:lpstr>
      <vt:lpstr>나눔스퀘어</vt:lpstr>
      <vt:lpstr>나눔스퀘어OTF Bold</vt:lpstr>
      <vt:lpstr>나눔스퀘어OTF ExtraBold</vt:lpstr>
      <vt:lpstr>맑은 고딕</vt:lpstr>
      <vt:lpstr>나눔스퀘어OTF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201</cp:revision>
  <dcterms:created xsi:type="dcterms:W3CDTF">2022-02-18T17:52:06Z</dcterms:created>
  <dcterms:modified xsi:type="dcterms:W3CDTF">2022-05-17T15:32:16Z</dcterms:modified>
</cp:coreProperties>
</file>